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721475"/>
  <p:notesSz cx="6721475" cy="12192000"/>
  <p:embeddedFontLst>
    <p:embeddedFont>
      <p:font typeface="Liter" panose="02000503030000020004" pitchFamily="2" charset="0"/>
      <p:regular r:id="rId13"/>
    </p:embeddedFont>
    <p:embeddedFont>
      <p:font typeface="Quattrocento Sans" panose="020B0502050000020003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34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61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03688" y="910981"/>
            <a:ext cx="4142154" cy="1016000"/>
          </a:xfrm>
          <a:custGeom>
            <a:avLst/>
            <a:gdLst/>
            <a:ahLst/>
            <a:cxnLst/>
            <a:rect l="l" t="t" r="r" b="b"/>
            <a:pathLst>
              <a:path w="4142154" h="1016000">
                <a:moveTo>
                  <a:pt x="78151" y="0"/>
                </a:moveTo>
                <a:lnTo>
                  <a:pt x="4064003" y="0"/>
                </a:lnTo>
                <a:cubicBezTo>
                  <a:pt x="4107165" y="0"/>
                  <a:pt x="4142154" y="34989"/>
                  <a:pt x="4142154" y="78151"/>
                </a:cubicBezTo>
                <a:lnTo>
                  <a:pt x="4142154" y="937849"/>
                </a:lnTo>
                <a:cubicBezTo>
                  <a:pt x="4142154" y="981011"/>
                  <a:pt x="4107165" y="1016000"/>
                  <a:pt x="4064003" y="1016000"/>
                </a:cubicBezTo>
                <a:lnTo>
                  <a:pt x="78151" y="1016000"/>
                </a:lnTo>
                <a:cubicBezTo>
                  <a:pt x="34989" y="1016000"/>
                  <a:pt x="0" y="981011"/>
                  <a:pt x="0" y="937849"/>
                </a:cubicBezTo>
                <a:lnTo>
                  <a:pt x="0" y="78151"/>
                </a:lnTo>
                <a:cubicBezTo>
                  <a:pt x="0" y="34989"/>
                  <a:pt x="34989" y="0"/>
                  <a:pt x="78151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" name="Text 1"/>
          <p:cNvSpPr/>
          <p:nvPr/>
        </p:nvSpPr>
        <p:spPr>
          <a:xfrm>
            <a:off x="4240457" y="1067288"/>
            <a:ext cx="3868615" cy="7033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5538" b="1" kern="0" spc="138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MEDESUN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408164" y="2161442"/>
            <a:ext cx="5529385" cy="468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692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Medical Coding Academy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548923" y="3099288"/>
            <a:ext cx="1250462" cy="78154"/>
          </a:xfrm>
          <a:custGeom>
            <a:avLst/>
            <a:gdLst/>
            <a:ahLst/>
            <a:cxnLst/>
            <a:rect l="l" t="t" r="r" b="b"/>
            <a:pathLst>
              <a:path w="1250462" h="78154">
                <a:moveTo>
                  <a:pt x="0" y="0"/>
                </a:moveTo>
                <a:lnTo>
                  <a:pt x="1250462" y="0"/>
                </a:lnTo>
                <a:lnTo>
                  <a:pt x="1250462" y="78154"/>
                </a:lnTo>
                <a:lnTo>
                  <a:pt x="0" y="78154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6" name="Text 4"/>
          <p:cNvSpPr/>
          <p:nvPr/>
        </p:nvSpPr>
        <p:spPr>
          <a:xfrm>
            <a:off x="3491126" y="3490058"/>
            <a:ext cx="5363308" cy="9573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230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Transform Your Career with World-Class</a:t>
            </a:r>
            <a:endParaRPr lang="en-US" sz="1600" dirty="0"/>
          </a:p>
          <a:p>
            <a:pPr algn="ctr">
              <a:lnSpc>
                <a:spcPct val="140000"/>
              </a:lnSpc>
            </a:pPr>
            <a:r>
              <a:rPr lang="en-US" sz="230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Medical Coding Training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303145" y="4755173"/>
            <a:ext cx="5744308" cy="625231"/>
          </a:xfrm>
          <a:custGeom>
            <a:avLst/>
            <a:gdLst/>
            <a:ahLst/>
            <a:cxnLst/>
            <a:rect l="l" t="t" r="r" b="b"/>
            <a:pathLst>
              <a:path w="5744308" h="625231">
                <a:moveTo>
                  <a:pt x="78154" y="0"/>
                </a:moveTo>
                <a:lnTo>
                  <a:pt x="5666154" y="0"/>
                </a:lnTo>
                <a:cubicBezTo>
                  <a:pt x="5709317" y="0"/>
                  <a:pt x="5744308" y="34991"/>
                  <a:pt x="5744308" y="78154"/>
                </a:cubicBezTo>
                <a:lnTo>
                  <a:pt x="5744308" y="547077"/>
                </a:lnTo>
                <a:cubicBezTo>
                  <a:pt x="5744308" y="590240"/>
                  <a:pt x="5709317" y="625231"/>
                  <a:pt x="5666154" y="625231"/>
                </a:cubicBezTo>
                <a:lnTo>
                  <a:pt x="78154" y="625231"/>
                </a:lnTo>
                <a:cubicBezTo>
                  <a:pt x="35020" y="625231"/>
                  <a:pt x="0" y="590211"/>
                  <a:pt x="0" y="547077"/>
                </a:cubicBezTo>
                <a:lnTo>
                  <a:pt x="0" y="78154"/>
                </a:lnTo>
                <a:cubicBezTo>
                  <a:pt x="0" y="35020"/>
                  <a:pt x="35020" y="0"/>
                  <a:pt x="78154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8" name="Text 6"/>
          <p:cNvSpPr/>
          <p:nvPr/>
        </p:nvSpPr>
        <p:spPr>
          <a:xfrm>
            <a:off x="3557145" y="4911481"/>
            <a:ext cx="5236308" cy="3126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46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Dr. Santosh Kumar Guptha - World Record Holder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877517" y="5712558"/>
            <a:ext cx="234462" cy="234462"/>
          </a:xfrm>
          <a:custGeom>
            <a:avLst/>
            <a:gdLst/>
            <a:ahLst/>
            <a:cxnLst/>
            <a:rect l="l" t="t" r="r" b="b"/>
            <a:pathLst>
              <a:path w="234462" h="234462">
                <a:moveTo>
                  <a:pt x="161147" y="128221"/>
                </a:moveTo>
                <a:lnTo>
                  <a:pt x="73727" y="128221"/>
                </a:lnTo>
                <a:cubicBezTo>
                  <a:pt x="75055" y="157758"/>
                  <a:pt x="81604" y="184959"/>
                  <a:pt x="90900" y="204879"/>
                </a:cubicBezTo>
                <a:cubicBezTo>
                  <a:pt x="96120" y="216098"/>
                  <a:pt x="101753" y="224021"/>
                  <a:pt x="106973" y="228875"/>
                </a:cubicBezTo>
                <a:cubicBezTo>
                  <a:pt x="112102" y="233683"/>
                  <a:pt x="115628" y="234462"/>
                  <a:pt x="117460" y="234462"/>
                </a:cubicBezTo>
                <a:cubicBezTo>
                  <a:pt x="119291" y="234462"/>
                  <a:pt x="122818" y="233683"/>
                  <a:pt x="127946" y="228875"/>
                </a:cubicBezTo>
                <a:cubicBezTo>
                  <a:pt x="133167" y="224021"/>
                  <a:pt x="138799" y="216053"/>
                  <a:pt x="144020" y="204879"/>
                </a:cubicBezTo>
                <a:cubicBezTo>
                  <a:pt x="153316" y="184959"/>
                  <a:pt x="159864" y="157758"/>
                  <a:pt x="161192" y="128221"/>
                </a:cubicBezTo>
                <a:close/>
                <a:moveTo>
                  <a:pt x="73681" y="106240"/>
                </a:moveTo>
                <a:lnTo>
                  <a:pt x="161101" y="106240"/>
                </a:lnTo>
                <a:cubicBezTo>
                  <a:pt x="159819" y="76704"/>
                  <a:pt x="153270" y="49503"/>
                  <a:pt x="143974" y="29582"/>
                </a:cubicBezTo>
                <a:cubicBezTo>
                  <a:pt x="138754" y="18409"/>
                  <a:pt x="133121" y="10441"/>
                  <a:pt x="127901" y="5587"/>
                </a:cubicBezTo>
                <a:cubicBezTo>
                  <a:pt x="122772" y="778"/>
                  <a:pt x="119246" y="0"/>
                  <a:pt x="117414" y="0"/>
                </a:cubicBezTo>
                <a:cubicBezTo>
                  <a:pt x="115582" y="0"/>
                  <a:pt x="112056" y="778"/>
                  <a:pt x="106927" y="5587"/>
                </a:cubicBezTo>
                <a:cubicBezTo>
                  <a:pt x="101707" y="10441"/>
                  <a:pt x="96074" y="18409"/>
                  <a:pt x="90854" y="29582"/>
                </a:cubicBezTo>
                <a:cubicBezTo>
                  <a:pt x="81558" y="49503"/>
                  <a:pt x="75009" y="76704"/>
                  <a:pt x="73681" y="106240"/>
                </a:cubicBezTo>
                <a:close/>
                <a:moveTo>
                  <a:pt x="51701" y="106240"/>
                </a:moveTo>
                <a:cubicBezTo>
                  <a:pt x="53303" y="67041"/>
                  <a:pt x="63424" y="30636"/>
                  <a:pt x="78215" y="6732"/>
                </a:cubicBezTo>
                <a:cubicBezTo>
                  <a:pt x="36039" y="21660"/>
                  <a:pt x="4991" y="60081"/>
                  <a:pt x="687" y="106240"/>
                </a:cubicBezTo>
                <a:lnTo>
                  <a:pt x="51701" y="106240"/>
                </a:lnTo>
                <a:close/>
                <a:moveTo>
                  <a:pt x="687" y="128221"/>
                </a:moveTo>
                <a:cubicBezTo>
                  <a:pt x="4991" y="174381"/>
                  <a:pt x="36039" y="212801"/>
                  <a:pt x="78215" y="227730"/>
                </a:cubicBezTo>
                <a:cubicBezTo>
                  <a:pt x="63424" y="203826"/>
                  <a:pt x="53303" y="167420"/>
                  <a:pt x="51701" y="128221"/>
                </a:cubicBezTo>
                <a:lnTo>
                  <a:pt x="687" y="128221"/>
                </a:lnTo>
                <a:close/>
                <a:moveTo>
                  <a:pt x="183127" y="128221"/>
                </a:moveTo>
                <a:cubicBezTo>
                  <a:pt x="181525" y="167420"/>
                  <a:pt x="171404" y="203826"/>
                  <a:pt x="156613" y="227730"/>
                </a:cubicBezTo>
                <a:cubicBezTo>
                  <a:pt x="198789" y="212756"/>
                  <a:pt x="229836" y="174381"/>
                  <a:pt x="234141" y="128221"/>
                </a:cubicBezTo>
                <a:lnTo>
                  <a:pt x="183127" y="128221"/>
                </a:lnTo>
                <a:close/>
                <a:moveTo>
                  <a:pt x="234141" y="106240"/>
                </a:moveTo>
                <a:cubicBezTo>
                  <a:pt x="229836" y="60081"/>
                  <a:pt x="198789" y="21660"/>
                  <a:pt x="156613" y="6732"/>
                </a:cubicBezTo>
                <a:cubicBezTo>
                  <a:pt x="171404" y="30636"/>
                  <a:pt x="181525" y="67041"/>
                  <a:pt x="183127" y="106240"/>
                </a:cubicBezTo>
                <a:lnTo>
                  <a:pt x="234141" y="10624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0" name="Text 8"/>
          <p:cNvSpPr/>
          <p:nvPr/>
        </p:nvSpPr>
        <p:spPr>
          <a:xfrm>
            <a:off x="5209671" y="5693019"/>
            <a:ext cx="2334846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www.medesunglobal.com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16BFED-6AEB-F6B2-AFA7-00248409E32E}"/>
              </a:ext>
            </a:extLst>
          </p:cNvPr>
          <p:cNvSpPr txBox="1"/>
          <p:nvPr/>
        </p:nvSpPr>
        <p:spPr>
          <a:xfrm>
            <a:off x="10820400" y="436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515272" y="78154"/>
            <a:ext cx="7317154" cy="976923"/>
          </a:xfrm>
          <a:custGeom>
            <a:avLst/>
            <a:gdLst/>
            <a:ahLst/>
            <a:cxnLst/>
            <a:rect l="l" t="t" r="r" b="b"/>
            <a:pathLst>
              <a:path w="7317154" h="976923">
                <a:moveTo>
                  <a:pt x="117231" y="0"/>
                </a:moveTo>
                <a:lnTo>
                  <a:pt x="7199923" y="0"/>
                </a:lnTo>
                <a:cubicBezTo>
                  <a:pt x="7264668" y="0"/>
                  <a:pt x="7317154" y="52486"/>
                  <a:pt x="7317154" y="117231"/>
                </a:cubicBezTo>
                <a:lnTo>
                  <a:pt x="7317154" y="859692"/>
                </a:lnTo>
                <a:cubicBezTo>
                  <a:pt x="7317154" y="924437"/>
                  <a:pt x="7264668" y="976923"/>
                  <a:pt x="7199923" y="976923"/>
                </a:cubicBezTo>
                <a:lnTo>
                  <a:pt x="117231" y="976923"/>
                </a:lnTo>
                <a:cubicBezTo>
                  <a:pt x="52486" y="976923"/>
                  <a:pt x="0" y="924437"/>
                  <a:pt x="0" y="859692"/>
                </a:cubicBezTo>
                <a:lnTo>
                  <a:pt x="0" y="117231"/>
                </a:lnTo>
                <a:cubicBezTo>
                  <a:pt x="0" y="52529"/>
                  <a:pt x="52529" y="0"/>
                  <a:pt x="117231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" name="Text 1"/>
          <p:cNvSpPr/>
          <p:nvPr/>
        </p:nvSpPr>
        <p:spPr>
          <a:xfrm>
            <a:off x="2759502" y="273538"/>
            <a:ext cx="6828692" cy="586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4615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Start Your Journey Today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392615" y="1445846"/>
            <a:ext cx="1563077" cy="9769"/>
          </a:xfrm>
          <a:custGeom>
            <a:avLst/>
            <a:gdLst/>
            <a:ahLst/>
            <a:cxnLst/>
            <a:rect l="l" t="t" r="r" b="b"/>
            <a:pathLst>
              <a:path w="1563077" h="9769">
                <a:moveTo>
                  <a:pt x="0" y="0"/>
                </a:moveTo>
                <a:lnTo>
                  <a:pt x="1563077" y="0"/>
                </a:lnTo>
                <a:lnTo>
                  <a:pt x="1563077" y="9769"/>
                </a:lnTo>
                <a:lnTo>
                  <a:pt x="0" y="9769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5" name="Text 3"/>
          <p:cNvSpPr/>
          <p:nvPr/>
        </p:nvSpPr>
        <p:spPr>
          <a:xfrm>
            <a:off x="1738923" y="1690077"/>
            <a:ext cx="8870462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8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Join </a:t>
            </a:r>
            <a:r>
              <a:rPr lang="en-US" sz="1846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MEDESUN Medical Coding Academy</a:t>
            </a:r>
            <a:r>
              <a:rPr lang="en-US" sz="18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become part of </a:t>
            </a:r>
            <a:r>
              <a:rPr lang="en-US" sz="1846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12,000+ successful coders</a:t>
            </a:r>
            <a:r>
              <a:rPr lang="en-US" sz="18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trained globally.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48692" y="2608385"/>
            <a:ext cx="8850923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38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 </a:t>
            </a:r>
            <a:r>
              <a:rPr lang="en-US" sz="153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Dr. Santosh Kumar Guptha's</a:t>
            </a:r>
            <a:r>
              <a:rPr lang="en-US" sz="1538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expert guidance, industry-recognized certifications, and comprehensive training, your path to a </a:t>
            </a:r>
            <a:r>
              <a:rPr lang="en-US" sz="1538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rewarding work-from-home career</a:t>
            </a:r>
            <a:r>
              <a:rPr lang="en-US" sz="1538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starts here.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797538" y="3477846"/>
            <a:ext cx="2764692" cy="1445846"/>
          </a:xfrm>
          <a:custGeom>
            <a:avLst/>
            <a:gdLst/>
            <a:ahLst/>
            <a:cxnLst/>
            <a:rect l="l" t="t" r="r" b="b"/>
            <a:pathLst>
              <a:path w="2764692" h="1445846">
                <a:moveTo>
                  <a:pt x="117229" y="0"/>
                </a:moveTo>
                <a:lnTo>
                  <a:pt x="2647463" y="0"/>
                </a:lnTo>
                <a:cubicBezTo>
                  <a:pt x="2712164" y="0"/>
                  <a:pt x="2764692" y="52529"/>
                  <a:pt x="2764692" y="117229"/>
                </a:cubicBezTo>
                <a:lnTo>
                  <a:pt x="2764692" y="1328617"/>
                </a:lnTo>
                <a:cubicBezTo>
                  <a:pt x="2764692" y="1393361"/>
                  <a:pt x="2712207" y="1445846"/>
                  <a:pt x="2647463" y="1445846"/>
                </a:cubicBezTo>
                <a:lnTo>
                  <a:pt x="117229" y="1445846"/>
                </a:lnTo>
                <a:cubicBezTo>
                  <a:pt x="52529" y="1445846"/>
                  <a:pt x="0" y="1393318"/>
                  <a:pt x="0" y="1328617"/>
                </a:cubicBezTo>
                <a:lnTo>
                  <a:pt x="0" y="117229"/>
                </a:lnTo>
                <a:cubicBezTo>
                  <a:pt x="0" y="52485"/>
                  <a:pt x="52485" y="0"/>
                  <a:pt x="117229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8" name="Shape 6"/>
          <p:cNvSpPr/>
          <p:nvPr/>
        </p:nvSpPr>
        <p:spPr>
          <a:xfrm>
            <a:off x="3024340" y="3673231"/>
            <a:ext cx="307731" cy="351692"/>
          </a:xfrm>
          <a:custGeom>
            <a:avLst/>
            <a:gdLst/>
            <a:ahLst/>
            <a:cxnLst/>
            <a:rect l="l" t="t" r="r" b="b"/>
            <a:pathLst>
              <a:path w="307731" h="351692">
                <a:moveTo>
                  <a:pt x="168908" y="-17791"/>
                </a:moveTo>
                <a:cubicBezTo>
                  <a:pt x="159704" y="-23423"/>
                  <a:pt x="148095" y="-23423"/>
                  <a:pt x="138891" y="-17791"/>
                </a:cubicBezTo>
                <a:cubicBezTo>
                  <a:pt x="122131" y="-7556"/>
                  <a:pt x="111758" y="-4808"/>
                  <a:pt x="92113" y="-5220"/>
                </a:cubicBezTo>
                <a:cubicBezTo>
                  <a:pt x="81329" y="-5495"/>
                  <a:pt x="71300" y="343"/>
                  <a:pt x="66080" y="9823"/>
                </a:cubicBezTo>
                <a:cubicBezTo>
                  <a:pt x="56669" y="27064"/>
                  <a:pt x="49045" y="34688"/>
                  <a:pt x="31803" y="44099"/>
                </a:cubicBezTo>
                <a:cubicBezTo>
                  <a:pt x="22324" y="49251"/>
                  <a:pt x="16554" y="59348"/>
                  <a:pt x="16760" y="70132"/>
                </a:cubicBezTo>
                <a:cubicBezTo>
                  <a:pt x="17241" y="89778"/>
                  <a:pt x="14425" y="100150"/>
                  <a:pt x="4190" y="116910"/>
                </a:cubicBezTo>
                <a:cubicBezTo>
                  <a:pt x="-1442" y="126115"/>
                  <a:pt x="-1442" y="137723"/>
                  <a:pt x="4190" y="146928"/>
                </a:cubicBezTo>
                <a:cubicBezTo>
                  <a:pt x="14425" y="163688"/>
                  <a:pt x="17172" y="174060"/>
                  <a:pt x="16760" y="193706"/>
                </a:cubicBezTo>
                <a:cubicBezTo>
                  <a:pt x="16486" y="204490"/>
                  <a:pt x="22324" y="214519"/>
                  <a:pt x="31803" y="219739"/>
                </a:cubicBezTo>
                <a:cubicBezTo>
                  <a:pt x="46984" y="228050"/>
                  <a:pt x="54677" y="234919"/>
                  <a:pt x="62783" y="248245"/>
                </a:cubicBezTo>
                <a:lnTo>
                  <a:pt x="29331" y="314943"/>
                </a:lnTo>
                <a:cubicBezTo>
                  <a:pt x="25278" y="323117"/>
                  <a:pt x="28575" y="333009"/>
                  <a:pt x="36680" y="337061"/>
                </a:cubicBezTo>
                <a:lnTo>
                  <a:pt x="95754" y="366598"/>
                </a:lnTo>
                <a:cubicBezTo>
                  <a:pt x="103653" y="370513"/>
                  <a:pt x="113270" y="367560"/>
                  <a:pt x="117528" y="359866"/>
                </a:cubicBezTo>
                <a:lnTo>
                  <a:pt x="153797" y="294542"/>
                </a:lnTo>
                <a:lnTo>
                  <a:pt x="190065" y="359866"/>
                </a:lnTo>
                <a:cubicBezTo>
                  <a:pt x="194324" y="367560"/>
                  <a:pt x="203940" y="370582"/>
                  <a:pt x="211840" y="366598"/>
                </a:cubicBezTo>
                <a:lnTo>
                  <a:pt x="270913" y="337061"/>
                </a:lnTo>
                <a:cubicBezTo>
                  <a:pt x="279087" y="333009"/>
                  <a:pt x="282384" y="323117"/>
                  <a:pt x="278263" y="314943"/>
                </a:cubicBezTo>
                <a:lnTo>
                  <a:pt x="244880" y="248177"/>
                </a:lnTo>
                <a:cubicBezTo>
                  <a:pt x="252916" y="234851"/>
                  <a:pt x="260678" y="227982"/>
                  <a:pt x="275859" y="219670"/>
                </a:cubicBezTo>
                <a:cubicBezTo>
                  <a:pt x="285338" y="214519"/>
                  <a:pt x="291108" y="204421"/>
                  <a:pt x="290902" y="193637"/>
                </a:cubicBezTo>
                <a:cubicBezTo>
                  <a:pt x="290421" y="173992"/>
                  <a:pt x="293237" y="163619"/>
                  <a:pt x="303472" y="146859"/>
                </a:cubicBezTo>
                <a:cubicBezTo>
                  <a:pt x="309105" y="137655"/>
                  <a:pt x="309105" y="126046"/>
                  <a:pt x="303472" y="116842"/>
                </a:cubicBezTo>
                <a:cubicBezTo>
                  <a:pt x="293237" y="100081"/>
                  <a:pt x="290490" y="89709"/>
                  <a:pt x="290902" y="70064"/>
                </a:cubicBezTo>
                <a:cubicBezTo>
                  <a:pt x="291177" y="59279"/>
                  <a:pt x="285338" y="49251"/>
                  <a:pt x="275859" y="44030"/>
                </a:cubicBezTo>
                <a:cubicBezTo>
                  <a:pt x="258617" y="34620"/>
                  <a:pt x="250993" y="26995"/>
                  <a:pt x="241582" y="9754"/>
                </a:cubicBezTo>
                <a:cubicBezTo>
                  <a:pt x="236431" y="275"/>
                  <a:pt x="226333" y="-5495"/>
                  <a:pt x="215549" y="-5289"/>
                </a:cubicBezTo>
                <a:cubicBezTo>
                  <a:pt x="195904" y="-4808"/>
                  <a:pt x="185531" y="-7625"/>
                  <a:pt x="168771" y="-17859"/>
                </a:cubicBezTo>
                <a:close/>
                <a:moveTo>
                  <a:pt x="153865" y="65942"/>
                </a:moveTo>
                <a:cubicBezTo>
                  <a:pt x="190260" y="65942"/>
                  <a:pt x="219808" y="95490"/>
                  <a:pt x="219808" y="131885"/>
                </a:cubicBezTo>
                <a:cubicBezTo>
                  <a:pt x="219808" y="168279"/>
                  <a:pt x="190260" y="197827"/>
                  <a:pt x="153865" y="197827"/>
                </a:cubicBezTo>
                <a:cubicBezTo>
                  <a:pt x="117471" y="197827"/>
                  <a:pt x="87923" y="168279"/>
                  <a:pt x="87923" y="131885"/>
                </a:cubicBezTo>
                <a:cubicBezTo>
                  <a:pt x="87923" y="95490"/>
                  <a:pt x="117471" y="65942"/>
                  <a:pt x="153865" y="65942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9" name="Text 7"/>
          <p:cNvSpPr/>
          <p:nvPr/>
        </p:nvSpPr>
        <p:spPr>
          <a:xfrm>
            <a:off x="1944077" y="4142154"/>
            <a:ext cx="2471615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World Record Holder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953846" y="4493846"/>
            <a:ext cx="2452077" cy="2344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3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43+ Certifications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793410" y="3477846"/>
            <a:ext cx="2764692" cy="1445846"/>
          </a:xfrm>
          <a:custGeom>
            <a:avLst/>
            <a:gdLst/>
            <a:ahLst/>
            <a:cxnLst/>
            <a:rect l="l" t="t" r="r" b="b"/>
            <a:pathLst>
              <a:path w="2764692" h="1445846">
                <a:moveTo>
                  <a:pt x="117229" y="0"/>
                </a:moveTo>
                <a:lnTo>
                  <a:pt x="2647463" y="0"/>
                </a:lnTo>
                <a:cubicBezTo>
                  <a:pt x="2712164" y="0"/>
                  <a:pt x="2764692" y="52529"/>
                  <a:pt x="2764692" y="117229"/>
                </a:cubicBezTo>
                <a:lnTo>
                  <a:pt x="2764692" y="1328617"/>
                </a:lnTo>
                <a:cubicBezTo>
                  <a:pt x="2764692" y="1393361"/>
                  <a:pt x="2712207" y="1445846"/>
                  <a:pt x="2647463" y="1445846"/>
                </a:cubicBezTo>
                <a:lnTo>
                  <a:pt x="117229" y="1445846"/>
                </a:lnTo>
                <a:cubicBezTo>
                  <a:pt x="52529" y="1445846"/>
                  <a:pt x="0" y="1393318"/>
                  <a:pt x="0" y="1328617"/>
                </a:cubicBezTo>
                <a:lnTo>
                  <a:pt x="0" y="117229"/>
                </a:lnTo>
                <a:cubicBezTo>
                  <a:pt x="0" y="52485"/>
                  <a:pt x="52485" y="0"/>
                  <a:pt x="117229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2" name="Shape 10"/>
          <p:cNvSpPr/>
          <p:nvPr/>
        </p:nvSpPr>
        <p:spPr>
          <a:xfrm>
            <a:off x="5954270" y="3673231"/>
            <a:ext cx="439615" cy="351692"/>
          </a:xfrm>
          <a:custGeom>
            <a:avLst/>
            <a:gdLst/>
            <a:ahLst/>
            <a:cxnLst/>
            <a:rect l="l" t="t" r="r" b="b"/>
            <a:pathLst>
              <a:path w="439615" h="351692">
                <a:moveTo>
                  <a:pt x="219808" y="10990"/>
                </a:moveTo>
                <a:cubicBezTo>
                  <a:pt x="259235" y="10990"/>
                  <a:pt x="291245" y="43000"/>
                  <a:pt x="291245" y="82428"/>
                </a:cubicBezTo>
                <a:cubicBezTo>
                  <a:pt x="291245" y="121855"/>
                  <a:pt x="259235" y="153865"/>
                  <a:pt x="219808" y="153865"/>
                </a:cubicBezTo>
                <a:cubicBezTo>
                  <a:pt x="180380" y="153865"/>
                  <a:pt x="148370" y="121855"/>
                  <a:pt x="148370" y="82428"/>
                </a:cubicBezTo>
                <a:cubicBezTo>
                  <a:pt x="148370" y="43000"/>
                  <a:pt x="180380" y="10990"/>
                  <a:pt x="219808" y="10990"/>
                </a:cubicBezTo>
                <a:close/>
                <a:moveTo>
                  <a:pt x="65942" y="60447"/>
                </a:moveTo>
                <a:cubicBezTo>
                  <a:pt x="93238" y="60447"/>
                  <a:pt x="115399" y="82608"/>
                  <a:pt x="115399" y="109904"/>
                </a:cubicBezTo>
                <a:cubicBezTo>
                  <a:pt x="115399" y="137200"/>
                  <a:pt x="93238" y="159361"/>
                  <a:pt x="65942" y="159361"/>
                </a:cubicBezTo>
                <a:cubicBezTo>
                  <a:pt x="38646" y="159361"/>
                  <a:pt x="16486" y="137200"/>
                  <a:pt x="16486" y="109904"/>
                </a:cubicBezTo>
                <a:cubicBezTo>
                  <a:pt x="16486" y="82608"/>
                  <a:pt x="38646" y="60447"/>
                  <a:pt x="65942" y="60447"/>
                </a:cubicBezTo>
                <a:close/>
                <a:moveTo>
                  <a:pt x="0" y="285750"/>
                </a:moveTo>
                <a:cubicBezTo>
                  <a:pt x="0" y="237186"/>
                  <a:pt x="39359" y="197827"/>
                  <a:pt x="87923" y="197827"/>
                </a:cubicBezTo>
                <a:cubicBezTo>
                  <a:pt x="96715" y="197827"/>
                  <a:pt x="105233" y="199132"/>
                  <a:pt x="113270" y="201536"/>
                </a:cubicBezTo>
                <a:cubicBezTo>
                  <a:pt x="90671" y="226814"/>
                  <a:pt x="76933" y="260197"/>
                  <a:pt x="76933" y="296740"/>
                </a:cubicBezTo>
                <a:lnTo>
                  <a:pt x="76933" y="307731"/>
                </a:lnTo>
                <a:cubicBezTo>
                  <a:pt x="76933" y="315561"/>
                  <a:pt x="78581" y="322980"/>
                  <a:pt x="81535" y="329712"/>
                </a:cubicBezTo>
                <a:lnTo>
                  <a:pt x="21981" y="329712"/>
                </a:lnTo>
                <a:cubicBezTo>
                  <a:pt x="9823" y="329712"/>
                  <a:pt x="0" y="319889"/>
                  <a:pt x="0" y="307731"/>
                </a:cubicBezTo>
                <a:lnTo>
                  <a:pt x="0" y="285750"/>
                </a:lnTo>
                <a:close/>
                <a:moveTo>
                  <a:pt x="358080" y="329712"/>
                </a:moveTo>
                <a:cubicBezTo>
                  <a:pt x="361034" y="322980"/>
                  <a:pt x="362683" y="315561"/>
                  <a:pt x="362683" y="307731"/>
                </a:cubicBezTo>
                <a:lnTo>
                  <a:pt x="362683" y="296740"/>
                </a:lnTo>
                <a:cubicBezTo>
                  <a:pt x="362683" y="260197"/>
                  <a:pt x="348945" y="226814"/>
                  <a:pt x="326346" y="201536"/>
                </a:cubicBezTo>
                <a:cubicBezTo>
                  <a:pt x="334382" y="199132"/>
                  <a:pt x="342900" y="197827"/>
                  <a:pt x="351692" y="197827"/>
                </a:cubicBezTo>
                <a:cubicBezTo>
                  <a:pt x="400256" y="197827"/>
                  <a:pt x="439615" y="237186"/>
                  <a:pt x="439615" y="285750"/>
                </a:cubicBezTo>
                <a:lnTo>
                  <a:pt x="439615" y="307731"/>
                </a:lnTo>
                <a:cubicBezTo>
                  <a:pt x="439615" y="319889"/>
                  <a:pt x="429793" y="329712"/>
                  <a:pt x="417635" y="329712"/>
                </a:cubicBezTo>
                <a:lnTo>
                  <a:pt x="358080" y="329712"/>
                </a:lnTo>
                <a:close/>
                <a:moveTo>
                  <a:pt x="324216" y="109904"/>
                </a:moveTo>
                <a:cubicBezTo>
                  <a:pt x="324216" y="82608"/>
                  <a:pt x="346377" y="60447"/>
                  <a:pt x="373673" y="60447"/>
                </a:cubicBezTo>
                <a:cubicBezTo>
                  <a:pt x="400969" y="60447"/>
                  <a:pt x="423130" y="82608"/>
                  <a:pt x="423130" y="109904"/>
                </a:cubicBezTo>
                <a:cubicBezTo>
                  <a:pt x="423130" y="137200"/>
                  <a:pt x="400969" y="159361"/>
                  <a:pt x="373673" y="159361"/>
                </a:cubicBezTo>
                <a:cubicBezTo>
                  <a:pt x="346377" y="159361"/>
                  <a:pt x="324216" y="137200"/>
                  <a:pt x="324216" y="109904"/>
                </a:cubicBezTo>
                <a:close/>
                <a:moveTo>
                  <a:pt x="109904" y="296740"/>
                </a:moveTo>
                <a:cubicBezTo>
                  <a:pt x="109904" y="236019"/>
                  <a:pt x="159086" y="186837"/>
                  <a:pt x="219808" y="186837"/>
                </a:cubicBezTo>
                <a:cubicBezTo>
                  <a:pt x="280530" y="186837"/>
                  <a:pt x="329712" y="236019"/>
                  <a:pt x="329712" y="296740"/>
                </a:cubicBezTo>
                <a:lnTo>
                  <a:pt x="329712" y="307731"/>
                </a:lnTo>
                <a:cubicBezTo>
                  <a:pt x="329712" y="319889"/>
                  <a:pt x="319889" y="329712"/>
                  <a:pt x="307731" y="329712"/>
                </a:cubicBezTo>
                <a:lnTo>
                  <a:pt x="131885" y="329712"/>
                </a:lnTo>
                <a:cubicBezTo>
                  <a:pt x="119727" y="329712"/>
                  <a:pt x="109904" y="319889"/>
                  <a:pt x="109904" y="307731"/>
                </a:cubicBezTo>
                <a:lnTo>
                  <a:pt x="109904" y="29674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4939949" y="4142154"/>
            <a:ext cx="2471615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12,000+ Students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949718" y="4493846"/>
            <a:ext cx="2452077" cy="2344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3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Trained Globally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789282" y="3477846"/>
            <a:ext cx="2764692" cy="1445846"/>
          </a:xfrm>
          <a:custGeom>
            <a:avLst/>
            <a:gdLst/>
            <a:ahLst/>
            <a:cxnLst/>
            <a:rect l="l" t="t" r="r" b="b"/>
            <a:pathLst>
              <a:path w="2764692" h="1445846">
                <a:moveTo>
                  <a:pt x="117229" y="0"/>
                </a:moveTo>
                <a:lnTo>
                  <a:pt x="2647463" y="0"/>
                </a:lnTo>
                <a:cubicBezTo>
                  <a:pt x="2712164" y="0"/>
                  <a:pt x="2764692" y="52529"/>
                  <a:pt x="2764692" y="117229"/>
                </a:cubicBezTo>
                <a:lnTo>
                  <a:pt x="2764692" y="1328617"/>
                </a:lnTo>
                <a:cubicBezTo>
                  <a:pt x="2764692" y="1393361"/>
                  <a:pt x="2712207" y="1445846"/>
                  <a:pt x="2647463" y="1445846"/>
                </a:cubicBezTo>
                <a:lnTo>
                  <a:pt x="117229" y="1445846"/>
                </a:lnTo>
                <a:cubicBezTo>
                  <a:pt x="52529" y="1445846"/>
                  <a:pt x="0" y="1393318"/>
                  <a:pt x="0" y="1328617"/>
                </a:cubicBezTo>
                <a:lnTo>
                  <a:pt x="0" y="117229"/>
                </a:lnTo>
                <a:cubicBezTo>
                  <a:pt x="0" y="52485"/>
                  <a:pt x="52485" y="0"/>
                  <a:pt x="117229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16" name="Shape 14"/>
          <p:cNvSpPr/>
          <p:nvPr/>
        </p:nvSpPr>
        <p:spPr>
          <a:xfrm>
            <a:off x="8994103" y="3673231"/>
            <a:ext cx="351692" cy="351692"/>
          </a:xfrm>
          <a:custGeom>
            <a:avLst/>
            <a:gdLst/>
            <a:ahLst/>
            <a:cxnLst/>
            <a:rect l="l" t="t" r="r" b="b"/>
            <a:pathLst>
              <a:path w="351692" h="351692">
                <a:moveTo>
                  <a:pt x="137380" y="32971"/>
                </a:moveTo>
                <a:lnTo>
                  <a:pt x="214313" y="32971"/>
                </a:lnTo>
                <a:cubicBezTo>
                  <a:pt x="217335" y="32971"/>
                  <a:pt x="219808" y="35444"/>
                  <a:pt x="219808" y="38466"/>
                </a:cubicBezTo>
                <a:lnTo>
                  <a:pt x="219808" y="65942"/>
                </a:lnTo>
                <a:lnTo>
                  <a:pt x="131885" y="65942"/>
                </a:lnTo>
                <a:lnTo>
                  <a:pt x="131885" y="38466"/>
                </a:lnTo>
                <a:cubicBezTo>
                  <a:pt x="131885" y="35444"/>
                  <a:pt x="134357" y="32971"/>
                  <a:pt x="137380" y="32971"/>
                </a:cubicBezTo>
                <a:close/>
                <a:moveTo>
                  <a:pt x="98913" y="38466"/>
                </a:moveTo>
                <a:lnTo>
                  <a:pt x="98913" y="65942"/>
                </a:lnTo>
                <a:lnTo>
                  <a:pt x="43962" y="65942"/>
                </a:lnTo>
                <a:cubicBezTo>
                  <a:pt x="19714" y="65942"/>
                  <a:pt x="0" y="85656"/>
                  <a:pt x="0" y="109904"/>
                </a:cubicBezTo>
                <a:lnTo>
                  <a:pt x="0" y="175846"/>
                </a:lnTo>
                <a:lnTo>
                  <a:pt x="351692" y="175846"/>
                </a:lnTo>
                <a:lnTo>
                  <a:pt x="351692" y="109904"/>
                </a:lnTo>
                <a:cubicBezTo>
                  <a:pt x="351692" y="85656"/>
                  <a:pt x="331978" y="65942"/>
                  <a:pt x="307731" y="65942"/>
                </a:cubicBezTo>
                <a:lnTo>
                  <a:pt x="252779" y="65942"/>
                </a:lnTo>
                <a:lnTo>
                  <a:pt x="252779" y="38466"/>
                </a:lnTo>
                <a:cubicBezTo>
                  <a:pt x="252779" y="17241"/>
                  <a:pt x="235538" y="0"/>
                  <a:pt x="214313" y="0"/>
                </a:cubicBezTo>
                <a:lnTo>
                  <a:pt x="137380" y="0"/>
                </a:lnTo>
                <a:cubicBezTo>
                  <a:pt x="116155" y="0"/>
                  <a:pt x="98913" y="17241"/>
                  <a:pt x="98913" y="38466"/>
                </a:cubicBezTo>
                <a:close/>
                <a:moveTo>
                  <a:pt x="351692" y="208817"/>
                </a:moveTo>
                <a:lnTo>
                  <a:pt x="219808" y="208817"/>
                </a:lnTo>
                <a:lnTo>
                  <a:pt x="219808" y="219808"/>
                </a:lnTo>
                <a:cubicBezTo>
                  <a:pt x="219808" y="231966"/>
                  <a:pt x="209985" y="241788"/>
                  <a:pt x="197827" y="241788"/>
                </a:cubicBezTo>
                <a:lnTo>
                  <a:pt x="153865" y="241788"/>
                </a:lnTo>
                <a:cubicBezTo>
                  <a:pt x="141707" y="241788"/>
                  <a:pt x="131885" y="231966"/>
                  <a:pt x="131885" y="219808"/>
                </a:cubicBezTo>
                <a:lnTo>
                  <a:pt x="131885" y="208817"/>
                </a:lnTo>
                <a:lnTo>
                  <a:pt x="0" y="208817"/>
                </a:lnTo>
                <a:lnTo>
                  <a:pt x="0" y="285750"/>
                </a:lnTo>
                <a:cubicBezTo>
                  <a:pt x="0" y="309998"/>
                  <a:pt x="19714" y="329712"/>
                  <a:pt x="43962" y="329712"/>
                </a:cubicBezTo>
                <a:lnTo>
                  <a:pt x="307731" y="329712"/>
                </a:lnTo>
                <a:cubicBezTo>
                  <a:pt x="331978" y="329712"/>
                  <a:pt x="351692" y="309998"/>
                  <a:pt x="351692" y="285750"/>
                </a:cubicBezTo>
                <a:lnTo>
                  <a:pt x="351692" y="208817"/>
                </a:ln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7" name="Text 15"/>
          <p:cNvSpPr/>
          <p:nvPr/>
        </p:nvSpPr>
        <p:spPr>
          <a:xfrm>
            <a:off x="7935821" y="4142154"/>
            <a:ext cx="2471615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100% Placement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945590" y="4493846"/>
            <a:ext cx="2452077" cy="2344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3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Assistance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233359" y="5158154"/>
            <a:ext cx="3878385" cy="1133231"/>
          </a:xfrm>
          <a:custGeom>
            <a:avLst/>
            <a:gdLst/>
            <a:ahLst/>
            <a:cxnLst/>
            <a:rect l="l" t="t" r="r" b="b"/>
            <a:pathLst>
              <a:path w="3878385" h="1133231">
                <a:moveTo>
                  <a:pt x="117233" y="0"/>
                </a:moveTo>
                <a:lnTo>
                  <a:pt x="3761152" y="0"/>
                </a:lnTo>
                <a:cubicBezTo>
                  <a:pt x="3825898" y="0"/>
                  <a:pt x="3878385" y="52487"/>
                  <a:pt x="3878385" y="117233"/>
                </a:cubicBezTo>
                <a:lnTo>
                  <a:pt x="3878385" y="1015998"/>
                </a:lnTo>
                <a:cubicBezTo>
                  <a:pt x="3878385" y="1080744"/>
                  <a:pt x="3825898" y="1133231"/>
                  <a:pt x="3761152" y="1133231"/>
                </a:cubicBezTo>
                <a:lnTo>
                  <a:pt x="117233" y="1133231"/>
                </a:lnTo>
                <a:cubicBezTo>
                  <a:pt x="52530" y="1133231"/>
                  <a:pt x="0" y="1080701"/>
                  <a:pt x="0" y="1015998"/>
                </a:cubicBezTo>
                <a:lnTo>
                  <a:pt x="0" y="117233"/>
                </a:lnTo>
                <a:cubicBezTo>
                  <a:pt x="0" y="52530"/>
                  <a:pt x="52530" y="0"/>
                  <a:pt x="117233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20" name="Text 18"/>
          <p:cNvSpPr/>
          <p:nvPr/>
        </p:nvSpPr>
        <p:spPr>
          <a:xfrm>
            <a:off x="4550859" y="5353538"/>
            <a:ext cx="3243385" cy="3516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308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Visit Us Today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653436" y="5822462"/>
            <a:ext cx="234462" cy="234462"/>
          </a:xfrm>
          <a:custGeom>
            <a:avLst/>
            <a:gdLst/>
            <a:ahLst/>
            <a:cxnLst/>
            <a:rect l="l" t="t" r="r" b="b"/>
            <a:pathLst>
              <a:path w="234462" h="234462">
                <a:moveTo>
                  <a:pt x="161147" y="128221"/>
                </a:moveTo>
                <a:lnTo>
                  <a:pt x="73727" y="128221"/>
                </a:lnTo>
                <a:cubicBezTo>
                  <a:pt x="75055" y="157758"/>
                  <a:pt x="81604" y="184959"/>
                  <a:pt x="90900" y="204879"/>
                </a:cubicBezTo>
                <a:cubicBezTo>
                  <a:pt x="96120" y="216098"/>
                  <a:pt x="101753" y="224021"/>
                  <a:pt x="106973" y="228875"/>
                </a:cubicBezTo>
                <a:cubicBezTo>
                  <a:pt x="112102" y="233683"/>
                  <a:pt x="115628" y="234462"/>
                  <a:pt x="117460" y="234462"/>
                </a:cubicBezTo>
                <a:cubicBezTo>
                  <a:pt x="119291" y="234462"/>
                  <a:pt x="122818" y="233683"/>
                  <a:pt x="127946" y="228875"/>
                </a:cubicBezTo>
                <a:cubicBezTo>
                  <a:pt x="133167" y="224021"/>
                  <a:pt x="138799" y="216053"/>
                  <a:pt x="144020" y="204879"/>
                </a:cubicBezTo>
                <a:cubicBezTo>
                  <a:pt x="153316" y="184959"/>
                  <a:pt x="159864" y="157758"/>
                  <a:pt x="161192" y="128221"/>
                </a:cubicBezTo>
                <a:close/>
                <a:moveTo>
                  <a:pt x="73681" y="106240"/>
                </a:moveTo>
                <a:lnTo>
                  <a:pt x="161101" y="106240"/>
                </a:lnTo>
                <a:cubicBezTo>
                  <a:pt x="159819" y="76704"/>
                  <a:pt x="153270" y="49503"/>
                  <a:pt x="143974" y="29582"/>
                </a:cubicBezTo>
                <a:cubicBezTo>
                  <a:pt x="138754" y="18409"/>
                  <a:pt x="133121" y="10441"/>
                  <a:pt x="127901" y="5587"/>
                </a:cubicBezTo>
                <a:cubicBezTo>
                  <a:pt x="122772" y="778"/>
                  <a:pt x="119246" y="0"/>
                  <a:pt x="117414" y="0"/>
                </a:cubicBezTo>
                <a:cubicBezTo>
                  <a:pt x="115582" y="0"/>
                  <a:pt x="112056" y="778"/>
                  <a:pt x="106927" y="5587"/>
                </a:cubicBezTo>
                <a:cubicBezTo>
                  <a:pt x="101707" y="10441"/>
                  <a:pt x="96074" y="18409"/>
                  <a:pt x="90854" y="29582"/>
                </a:cubicBezTo>
                <a:cubicBezTo>
                  <a:pt x="81558" y="49503"/>
                  <a:pt x="75009" y="76704"/>
                  <a:pt x="73681" y="106240"/>
                </a:cubicBezTo>
                <a:close/>
                <a:moveTo>
                  <a:pt x="51701" y="106240"/>
                </a:moveTo>
                <a:cubicBezTo>
                  <a:pt x="53303" y="67041"/>
                  <a:pt x="63424" y="30636"/>
                  <a:pt x="78215" y="6732"/>
                </a:cubicBezTo>
                <a:cubicBezTo>
                  <a:pt x="36039" y="21660"/>
                  <a:pt x="4991" y="60081"/>
                  <a:pt x="687" y="106240"/>
                </a:cubicBezTo>
                <a:lnTo>
                  <a:pt x="51701" y="106240"/>
                </a:lnTo>
                <a:close/>
                <a:moveTo>
                  <a:pt x="687" y="128221"/>
                </a:moveTo>
                <a:cubicBezTo>
                  <a:pt x="4991" y="174381"/>
                  <a:pt x="36039" y="212801"/>
                  <a:pt x="78215" y="227730"/>
                </a:cubicBezTo>
                <a:cubicBezTo>
                  <a:pt x="63424" y="203826"/>
                  <a:pt x="53303" y="167420"/>
                  <a:pt x="51701" y="128221"/>
                </a:cubicBezTo>
                <a:lnTo>
                  <a:pt x="687" y="128221"/>
                </a:lnTo>
                <a:close/>
                <a:moveTo>
                  <a:pt x="183127" y="128221"/>
                </a:moveTo>
                <a:cubicBezTo>
                  <a:pt x="181525" y="167420"/>
                  <a:pt x="171404" y="203826"/>
                  <a:pt x="156613" y="227730"/>
                </a:cubicBezTo>
                <a:cubicBezTo>
                  <a:pt x="198789" y="212756"/>
                  <a:pt x="229836" y="174381"/>
                  <a:pt x="234141" y="128221"/>
                </a:cubicBezTo>
                <a:lnTo>
                  <a:pt x="183127" y="128221"/>
                </a:lnTo>
                <a:close/>
                <a:moveTo>
                  <a:pt x="234141" y="106240"/>
                </a:moveTo>
                <a:cubicBezTo>
                  <a:pt x="229836" y="60081"/>
                  <a:pt x="198789" y="21660"/>
                  <a:pt x="156613" y="6732"/>
                </a:cubicBezTo>
                <a:cubicBezTo>
                  <a:pt x="171404" y="30636"/>
                  <a:pt x="181525" y="67041"/>
                  <a:pt x="183127" y="106240"/>
                </a:cubicBezTo>
                <a:lnTo>
                  <a:pt x="234141" y="10624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2" name="Text 20"/>
          <p:cNvSpPr/>
          <p:nvPr/>
        </p:nvSpPr>
        <p:spPr>
          <a:xfrm>
            <a:off x="4975820" y="5783385"/>
            <a:ext cx="2803769" cy="3126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www.medesunglobal.com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351838" y="6545385"/>
            <a:ext cx="234462" cy="234462"/>
          </a:xfrm>
          <a:custGeom>
            <a:avLst/>
            <a:gdLst/>
            <a:ahLst/>
            <a:cxnLst/>
            <a:rect l="l" t="t" r="r" b="b"/>
            <a:pathLst>
              <a:path w="234462" h="234462">
                <a:moveTo>
                  <a:pt x="117231" y="234462"/>
                </a:moveTo>
                <a:cubicBezTo>
                  <a:pt x="181932" y="234462"/>
                  <a:pt x="234462" y="181932"/>
                  <a:pt x="234462" y="117231"/>
                </a:cubicBezTo>
                <a:cubicBezTo>
                  <a:pt x="234462" y="52529"/>
                  <a:pt x="181932" y="0"/>
                  <a:pt x="117231" y="0"/>
                </a:cubicBezTo>
                <a:cubicBezTo>
                  <a:pt x="52529" y="0"/>
                  <a:pt x="0" y="52529"/>
                  <a:pt x="0" y="117231"/>
                </a:cubicBezTo>
                <a:cubicBezTo>
                  <a:pt x="0" y="181932"/>
                  <a:pt x="52529" y="234462"/>
                  <a:pt x="117231" y="234462"/>
                </a:cubicBezTo>
                <a:close/>
                <a:moveTo>
                  <a:pt x="155880" y="97402"/>
                </a:moveTo>
                <a:lnTo>
                  <a:pt x="119246" y="156018"/>
                </a:lnTo>
                <a:cubicBezTo>
                  <a:pt x="117322" y="159086"/>
                  <a:pt x="114025" y="161009"/>
                  <a:pt x="110408" y="161192"/>
                </a:cubicBezTo>
                <a:cubicBezTo>
                  <a:pt x="106790" y="161375"/>
                  <a:pt x="103310" y="159727"/>
                  <a:pt x="101157" y="156796"/>
                </a:cubicBezTo>
                <a:lnTo>
                  <a:pt x="79177" y="127488"/>
                </a:lnTo>
                <a:cubicBezTo>
                  <a:pt x="75513" y="122634"/>
                  <a:pt x="76521" y="115765"/>
                  <a:pt x="81375" y="112102"/>
                </a:cubicBezTo>
                <a:cubicBezTo>
                  <a:pt x="86229" y="108438"/>
                  <a:pt x="93098" y="109446"/>
                  <a:pt x="96761" y="114300"/>
                </a:cubicBezTo>
                <a:lnTo>
                  <a:pt x="109125" y="130786"/>
                </a:lnTo>
                <a:lnTo>
                  <a:pt x="137242" y="85771"/>
                </a:lnTo>
                <a:cubicBezTo>
                  <a:pt x="140448" y="80642"/>
                  <a:pt x="147225" y="79039"/>
                  <a:pt x="152400" y="82291"/>
                </a:cubicBezTo>
                <a:cubicBezTo>
                  <a:pt x="157575" y="85542"/>
                  <a:pt x="159132" y="92273"/>
                  <a:pt x="155880" y="97448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4" name="Text 22"/>
          <p:cNvSpPr/>
          <p:nvPr/>
        </p:nvSpPr>
        <p:spPr>
          <a:xfrm>
            <a:off x="3644915" y="6525846"/>
            <a:ext cx="1465385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AAPC Approved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407880" y="6545385"/>
            <a:ext cx="234462" cy="234462"/>
          </a:xfrm>
          <a:custGeom>
            <a:avLst/>
            <a:gdLst/>
            <a:ahLst/>
            <a:cxnLst/>
            <a:rect l="l" t="t" r="r" b="b"/>
            <a:pathLst>
              <a:path w="234462" h="234462">
                <a:moveTo>
                  <a:pt x="117231" y="234462"/>
                </a:moveTo>
                <a:cubicBezTo>
                  <a:pt x="181932" y="234462"/>
                  <a:pt x="234462" y="181932"/>
                  <a:pt x="234462" y="117231"/>
                </a:cubicBezTo>
                <a:cubicBezTo>
                  <a:pt x="234462" y="52529"/>
                  <a:pt x="181932" y="0"/>
                  <a:pt x="117231" y="0"/>
                </a:cubicBezTo>
                <a:cubicBezTo>
                  <a:pt x="52529" y="0"/>
                  <a:pt x="0" y="52529"/>
                  <a:pt x="0" y="117231"/>
                </a:cubicBezTo>
                <a:cubicBezTo>
                  <a:pt x="0" y="181932"/>
                  <a:pt x="52529" y="234462"/>
                  <a:pt x="117231" y="234462"/>
                </a:cubicBezTo>
                <a:close/>
                <a:moveTo>
                  <a:pt x="155880" y="97402"/>
                </a:moveTo>
                <a:lnTo>
                  <a:pt x="119246" y="156018"/>
                </a:lnTo>
                <a:cubicBezTo>
                  <a:pt x="117322" y="159086"/>
                  <a:pt x="114025" y="161009"/>
                  <a:pt x="110408" y="161192"/>
                </a:cubicBezTo>
                <a:cubicBezTo>
                  <a:pt x="106790" y="161375"/>
                  <a:pt x="103310" y="159727"/>
                  <a:pt x="101157" y="156796"/>
                </a:cubicBezTo>
                <a:lnTo>
                  <a:pt x="79177" y="127488"/>
                </a:lnTo>
                <a:cubicBezTo>
                  <a:pt x="75513" y="122634"/>
                  <a:pt x="76521" y="115765"/>
                  <a:pt x="81375" y="112102"/>
                </a:cubicBezTo>
                <a:cubicBezTo>
                  <a:pt x="86229" y="108438"/>
                  <a:pt x="93098" y="109446"/>
                  <a:pt x="96761" y="114300"/>
                </a:cubicBezTo>
                <a:lnTo>
                  <a:pt x="109125" y="130786"/>
                </a:lnTo>
                <a:lnTo>
                  <a:pt x="137242" y="85771"/>
                </a:lnTo>
                <a:cubicBezTo>
                  <a:pt x="140448" y="80642"/>
                  <a:pt x="147225" y="79039"/>
                  <a:pt x="152400" y="82291"/>
                </a:cubicBezTo>
                <a:cubicBezTo>
                  <a:pt x="157575" y="85542"/>
                  <a:pt x="159132" y="92273"/>
                  <a:pt x="155880" y="97448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6" name="Text 24"/>
          <p:cNvSpPr/>
          <p:nvPr/>
        </p:nvSpPr>
        <p:spPr>
          <a:xfrm>
            <a:off x="5700957" y="6525846"/>
            <a:ext cx="1465385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AHIMA Certified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7463158" y="6545385"/>
            <a:ext cx="234462" cy="234462"/>
          </a:xfrm>
          <a:custGeom>
            <a:avLst/>
            <a:gdLst/>
            <a:ahLst/>
            <a:cxnLst/>
            <a:rect l="l" t="t" r="r" b="b"/>
            <a:pathLst>
              <a:path w="234462" h="234462">
                <a:moveTo>
                  <a:pt x="117231" y="234462"/>
                </a:moveTo>
                <a:cubicBezTo>
                  <a:pt x="181932" y="234462"/>
                  <a:pt x="234462" y="181932"/>
                  <a:pt x="234462" y="117231"/>
                </a:cubicBezTo>
                <a:cubicBezTo>
                  <a:pt x="234462" y="52529"/>
                  <a:pt x="181932" y="0"/>
                  <a:pt x="117231" y="0"/>
                </a:cubicBezTo>
                <a:cubicBezTo>
                  <a:pt x="52529" y="0"/>
                  <a:pt x="0" y="52529"/>
                  <a:pt x="0" y="117231"/>
                </a:cubicBezTo>
                <a:cubicBezTo>
                  <a:pt x="0" y="181932"/>
                  <a:pt x="52529" y="234462"/>
                  <a:pt x="117231" y="234462"/>
                </a:cubicBezTo>
                <a:close/>
                <a:moveTo>
                  <a:pt x="155880" y="97402"/>
                </a:moveTo>
                <a:lnTo>
                  <a:pt x="119246" y="156018"/>
                </a:lnTo>
                <a:cubicBezTo>
                  <a:pt x="117322" y="159086"/>
                  <a:pt x="114025" y="161009"/>
                  <a:pt x="110408" y="161192"/>
                </a:cubicBezTo>
                <a:cubicBezTo>
                  <a:pt x="106790" y="161375"/>
                  <a:pt x="103310" y="159727"/>
                  <a:pt x="101157" y="156796"/>
                </a:cubicBezTo>
                <a:lnTo>
                  <a:pt x="79177" y="127488"/>
                </a:lnTo>
                <a:cubicBezTo>
                  <a:pt x="75513" y="122634"/>
                  <a:pt x="76521" y="115765"/>
                  <a:pt x="81375" y="112102"/>
                </a:cubicBezTo>
                <a:cubicBezTo>
                  <a:pt x="86229" y="108438"/>
                  <a:pt x="93098" y="109446"/>
                  <a:pt x="96761" y="114300"/>
                </a:cubicBezTo>
                <a:lnTo>
                  <a:pt x="109125" y="130786"/>
                </a:lnTo>
                <a:lnTo>
                  <a:pt x="137242" y="85771"/>
                </a:lnTo>
                <a:cubicBezTo>
                  <a:pt x="140448" y="80642"/>
                  <a:pt x="147225" y="79039"/>
                  <a:pt x="152400" y="82291"/>
                </a:cubicBezTo>
                <a:cubicBezTo>
                  <a:pt x="157575" y="85542"/>
                  <a:pt x="159132" y="92273"/>
                  <a:pt x="155880" y="97448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8" name="Text 26"/>
          <p:cNvSpPr/>
          <p:nvPr/>
        </p:nvSpPr>
        <p:spPr>
          <a:xfrm>
            <a:off x="7756235" y="6525846"/>
            <a:ext cx="1318846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ISO 9001:2015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68923" y="468923"/>
            <a:ext cx="11644923" cy="468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92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About Our Visionary Leader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468923" y="1016000"/>
            <a:ext cx="937846" cy="39077"/>
          </a:xfrm>
          <a:custGeom>
            <a:avLst/>
            <a:gdLst/>
            <a:ahLst/>
            <a:cxnLst/>
            <a:rect l="l" t="t" r="r" b="b"/>
            <a:pathLst>
              <a:path w="937846" h="39077">
                <a:moveTo>
                  <a:pt x="0" y="0"/>
                </a:moveTo>
                <a:lnTo>
                  <a:pt x="937846" y="0"/>
                </a:lnTo>
                <a:lnTo>
                  <a:pt x="937846" y="39077"/>
                </a:lnTo>
                <a:lnTo>
                  <a:pt x="0" y="39077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Shape 2"/>
          <p:cNvSpPr/>
          <p:nvPr/>
        </p:nvSpPr>
        <p:spPr>
          <a:xfrm>
            <a:off x="468923" y="1738923"/>
            <a:ext cx="5548923" cy="1211385"/>
          </a:xfrm>
          <a:custGeom>
            <a:avLst/>
            <a:gdLst/>
            <a:ahLst/>
            <a:cxnLst/>
            <a:rect l="l" t="t" r="r" b="b"/>
            <a:pathLst>
              <a:path w="5548923" h="1211385">
                <a:moveTo>
                  <a:pt x="117226" y="0"/>
                </a:moveTo>
                <a:lnTo>
                  <a:pt x="5431697" y="0"/>
                </a:lnTo>
                <a:cubicBezTo>
                  <a:pt x="5496439" y="0"/>
                  <a:pt x="5548923" y="52484"/>
                  <a:pt x="5548923" y="117226"/>
                </a:cubicBezTo>
                <a:lnTo>
                  <a:pt x="5548923" y="1094159"/>
                </a:lnTo>
                <a:cubicBezTo>
                  <a:pt x="5548923" y="1158901"/>
                  <a:pt x="5496439" y="1211385"/>
                  <a:pt x="5431697" y="1211385"/>
                </a:cubicBezTo>
                <a:lnTo>
                  <a:pt x="117226" y="1211385"/>
                </a:lnTo>
                <a:cubicBezTo>
                  <a:pt x="52484" y="1211385"/>
                  <a:pt x="0" y="1158901"/>
                  <a:pt x="0" y="1094159"/>
                </a:cubicBezTo>
                <a:lnTo>
                  <a:pt x="0" y="117226"/>
                </a:lnTo>
                <a:cubicBezTo>
                  <a:pt x="0" y="52484"/>
                  <a:pt x="52484" y="0"/>
                  <a:pt x="117226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5" name="Text 3"/>
          <p:cNvSpPr/>
          <p:nvPr/>
        </p:nvSpPr>
        <p:spPr>
          <a:xfrm>
            <a:off x="703385" y="1973385"/>
            <a:ext cx="5226538" cy="3516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308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Dr. M Santosh Kumar Guptha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03385" y="2442308"/>
            <a:ext cx="5177692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38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CEO &amp; Founder, MEDESUN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68923" y="3184769"/>
            <a:ext cx="547077" cy="547077"/>
          </a:xfrm>
          <a:custGeom>
            <a:avLst/>
            <a:gdLst/>
            <a:ahLst/>
            <a:cxnLst/>
            <a:rect l="l" t="t" r="r" b="b"/>
            <a:pathLst>
              <a:path w="547077" h="547077">
                <a:moveTo>
                  <a:pt x="273538" y="0"/>
                </a:moveTo>
                <a:lnTo>
                  <a:pt x="273538" y="0"/>
                </a:lnTo>
                <a:cubicBezTo>
                  <a:pt x="424508" y="0"/>
                  <a:pt x="547077" y="122568"/>
                  <a:pt x="547077" y="273538"/>
                </a:cubicBezTo>
                <a:lnTo>
                  <a:pt x="547077" y="273538"/>
                </a:lnTo>
                <a:cubicBezTo>
                  <a:pt x="547077" y="424508"/>
                  <a:pt x="424508" y="547077"/>
                  <a:pt x="273538" y="547077"/>
                </a:cubicBezTo>
                <a:lnTo>
                  <a:pt x="273538" y="547077"/>
                </a:lnTo>
                <a:cubicBezTo>
                  <a:pt x="122568" y="547077"/>
                  <a:pt x="0" y="424508"/>
                  <a:pt x="0" y="273538"/>
                </a:cubicBezTo>
                <a:lnTo>
                  <a:pt x="0" y="273538"/>
                </a:lnTo>
                <a:cubicBezTo>
                  <a:pt x="0" y="122568"/>
                  <a:pt x="122568" y="0"/>
                  <a:pt x="273538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8" name="Shape 6"/>
          <p:cNvSpPr/>
          <p:nvPr/>
        </p:nvSpPr>
        <p:spPr>
          <a:xfrm>
            <a:off x="625231" y="3341077"/>
            <a:ext cx="234462" cy="234462"/>
          </a:xfrm>
          <a:custGeom>
            <a:avLst/>
            <a:gdLst/>
            <a:ahLst/>
            <a:cxnLst/>
            <a:rect l="l" t="t" r="r" b="b"/>
            <a:pathLst>
              <a:path w="234462" h="234462">
                <a:moveTo>
                  <a:pt x="66080" y="0"/>
                </a:moveTo>
                <a:lnTo>
                  <a:pt x="168657" y="0"/>
                </a:lnTo>
                <a:cubicBezTo>
                  <a:pt x="180792" y="0"/>
                  <a:pt x="190683" y="9983"/>
                  <a:pt x="190225" y="22072"/>
                </a:cubicBezTo>
                <a:cubicBezTo>
                  <a:pt x="190134" y="24499"/>
                  <a:pt x="190042" y="26926"/>
                  <a:pt x="189905" y="29308"/>
                </a:cubicBezTo>
                <a:lnTo>
                  <a:pt x="212618" y="29308"/>
                </a:lnTo>
                <a:cubicBezTo>
                  <a:pt x="224570" y="29308"/>
                  <a:pt x="235103" y="39199"/>
                  <a:pt x="234187" y="52113"/>
                </a:cubicBezTo>
                <a:cubicBezTo>
                  <a:pt x="230752" y="99600"/>
                  <a:pt x="206482" y="125703"/>
                  <a:pt x="180151" y="139349"/>
                </a:cubicBezTo>
                <a:cubicBezTo>
                  <a:pt x="172915" y="143104"/>
                  <a:pt x="165543" y="145897"/>
                  <a:pt x="158536" y="147958"/>
                </a:cubicBezTo>
                <a:cubicBezTo>
                  <a:pt x="149286" y="161055"/>
                  <a:pt x="139669" y="167970"/>
                  <a:pt x="132022" y="171679"/>
                </a:cubicBezTo>
                <a:lnTo>
                  <a:pt x="132022" y="205154"/>
                </a:lnTo>
                <a:lnTo>
                  <a:pt x="161330" y="205154"/>
                </a:lnTo>
                <a:cubicBezTo>
                  <a:pt x="169435" y="205154"/>
                  <a:pt x="175984" y="211702"/>
                  <a:pt x="175984" y="219808"/>
                </a:cubicBezTo>
                <a:cubicBezTo>
                  <a:pt x="175984" y="227913"/>
                  <a:pt x="169435" y="234462"/>
                  <a:pt x="161330" y="234462"/>
                </a:cubicBezTo>
                <a:lnTo>
                  <a:pt x="73407" y="234462"/>
                </a:lnTo>
                <a:cubicBezTo>
                  <a:pt x="65301" y="234462"/>
                  <a:pt x="58753" y="227913"/>
                  <a:pt x="58753" y="219808"/>
                </a:cubicBezTo>
                <a:cubicBezTo>
                  <a:pt x="58753" y="211702"/>
                  <a:pt x="65301" y="205154"/>
                  <a:pt x="73407" y="205154"/>
                </a:cubicBezTo>
                <a:lnTo>
                  <a:pt x="102714" y="205154"/>
                </a:lnTo>
                <a:lnTo>
                  <a:pt x="102714" y="171679"/>
                </a:lnTo>
                <a:cubicBezTo>
                  <a:pt x="95387" y="168153"/>
                  <a:pt x="86275" y="161604"/>
                  <a:pt x="77391" y="149561"/>
                </a:cubicBezTo>
                <a:cubicBezTo>
                  <a:pt x="68965" y="147363"/>
                  <a:pt x="59806" y="144020"/>
                  <a:pt x="50876" y="138983"/>
                </a:cubicBezTo>
                <a:cubicBezTo>
                  <a:pt x="26102" y="125107"/>
                  <a:pt x="3755" y="98959"/>
                  <a:pt x="550" y="52021"/>
                </a:cubicBezTo>
                <a:cubicBezTo>
                  <a:pt x="-321" y="39153"/>
                  <a:pt x="10166" y="29262"/>
                  <a:pt x="22118" y="29262"/>
                </a:cubicBezTo>
                <a:lnTo>
                  <a:pt x="44832" y="29262"/>
                </a:lnTo>
                <a:cubicBezTo>
                  <a:pt x="44694" y="26881"/>
                  <a:pt x="44603" y="24499"/>
                  <a:pt x="44511" y="22027"/>
                </a:cubicBezTo>
                <a:cubicBezTo>
                  <a:pt x="44053" y="9891"/>
                  <a:pt x="53944" y="-46"/>
                  <a:pt x="66080" y="-46"/>
                </a:cubicBezTo>
                <a:close/>
                <a:moveTo>
                  <a:pt x="46480" y="51288"/>
                </a:moveTo>
                <a:lnTo>
                  <a:pt x="22484" y="51288"/>
                </a:lnTo>
                <a:cubicBezTo>
                  <a:pt x="25324" y="90075"/>
                  <a:pt x="43137" y="109492"/>
                  <a:pt x="61500" y="119795"/>
                </a:cubicBezTo>
                <a:cubicBezTo>
                  <a:pt x="54906" y="102714"/>
                  <a:pt x="49457" y="80413"/>
                  <a:pt x="46480" y="51288"/>
                </a:cubicBezTo>
                <a:close/>
                <a:moveTo>
                  <a:pt x="174014" y="117597"/>
                </a:moveTo>
                <a:cubicBezTo>
                  <a:pt x="192561" y="106698"/>
                  <a:pt x="209321" y="87328"/>
                  <a:pt x="212160" y="51288"/>
                </a:cubicBezTo>
                <a:lnTo>
                  <a:pt x="188210" y="51288"/>
                </a:lnTo>
                <a:cubicBezTo>
                  <a:pt x="185371" y="79177"/>
                  <a:pt x="180242" y="100837"/>
                  <a:pt x="174014" y="117597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1172308" y="3184769"/>
            <a:ext cx="4943231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38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World Record Holder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72308" y="3497385"/>
            <a:ext cx="4933462" cy="5470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8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43+ certifications in Medical Coding, Billing, AI Medical Coding &amp; Healthcare Information Management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68923" y="4200769"/>
            <a:ext cx="547077" cy="547077"/>
          </a:xfrm>
          <a:custGeom>
            <a:avLst/>
            <a:gdLst/>
            <a:ahLst/>
            <a:cxnLst/>
            <a:rect l="l" t="t" r="r" b="b"/>
            <a:pathLst>
              <a:path w="547077" h="547077">
                <a:moveTo>
                  <a:pt x="273538" y="0"/>
                </a:moveTo>
                <a:lnTo>
                  <a:pt x="273538" y="0"/>
                </a:lnTo>
                <a:cubicBezTo>
                  <a:pt x="424508" y="0"/>
                  <a:pt x="547077" y="122568"/>
                  <a:pt x="547077" y="273538"/>
                </a:cubicBezTo>
                <a:lnTo>
                  <a:pt x="547077" y="273538"/>
                </a:lnTo>
                <a:cubicBezTo>
                  <a:pt x="547077" y="424508"/>
                  <a:pt x="424508" y="547077"/>
                  <a:pt x="273538" y="547077"/>
                </a:cubicBezTo>
                <a:lnTo>
                  <a:pt x="273538" y="547077"/>
                </a:lnTo>
                <a:cubicBezTo>
                  <a:pt x="122568" y="547077"/>
                  <a:pt x="0" y="424508"/>
                  <a:pt x="0" y="273538"/>
                </a:cubicBezTo>
                <a:lnTo>
                  <a:pt x="0" y="273538"/>
                </a:lnTo>
                <a:cubicBezTo>
                  <a:pt x="0" y="122568"/>
                  <a:pt x="122568" y="0"/>
                  <a:pt x="273538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2" name="Shape 10"/>
          <p:cNvSpPr/>
          <p:nvPr/>
        </p:nvSpPr>
        <p:spPr>
          <a:xfrm>
            <a:off x="639885" y="4357077"/>
            <a:ext cx="205154" cy="234462"/>
          </a:xfrm>
          <a:custGeom>
            <a:avLst/>
            <a:gdLst/>
            <a:ahLst/>
            <a:cxnLst/>
            <a:rect l="l" t="t" r="r" b="b"/>
            <a:pathLst>
              <a:path w="205154" h="234462">
                <a:moveTo>
                  <a:pt x="112606" y="-11860"/>
                </a:moveTo>
                <a:cubicBezTo>
                  <a:pt x="106469" y="-15616"/>
                  <a:pt x="98730" y="-15616"/>
                  <a:pt x="92594" y="-11860"/>
                </a:cubicBezTo>
                <a:cubicBezTo>
                  <a:pt x="81420" y="-5037"/>
                  <a:pt x="74506" y="-3206"/>
                  <a:pt x="61409" y="-3480"/>
                </a:cubicBezTo>
                <a:cubicBezTo>
                  <a:pt x="54219" y="-3663"/>
                  <a:pt x="47533" y="229"/>
                  <a:pt x="44053" y="6548"/>
                </a:cubicBezTo>
                <a:cubicBezTo>
                  <a:pt x="37779" y="18043"/>
                  <a:pt x="32696" y="23126"/>
                  <a:pt x="21202" y="29399"/>
                </a:cubicBezTo>
                <a:cubicBezTo>
                  <a:pt x="14883" y="32834"/>
                  <a:pt x="11036" y="39565"/>
                  <a:pt x="11174" y="46755"/>
                </a:cubicBezTo>
                <a:cubicBezTo>
                  <a:pt x="11494" y="59852"/>
                  <a:pt x="9617" y="66767"/>
                  <a:pt x="2793" y="77940"/>
                </a:cubicBezTo>
                <a:cubicBezTo>
                  <a:pt x="-962" y="84076"/>
                  <a:pt x="-962" y="91816"/>
                  <a:pt x="2793" y="97952"/>
                </a:cubicBezTo>
                <a:cubicBezTo>
                  <a:pt x="9617" y="109125"/>
                  <a:pt x="11448" y="116040"/>
                  <a:pt x="11174" y="129137"/>
                </a:cubicBezTo>
                <a:cubicBezTo>
                  <a:pt x="10990" y="136327"/>
                  <a:pt x="14883" y="143012"/>
                  <a:pt x="21202" y="146493"/>
                </a:cubicBezTo>
                <a:cubicBezTo>
                  <a:pt x="31323" y="152034"/>
                  <a:pt x="36451" y="156613"/>
                  <a:pt x="41855" y="165497"/>
                </a:cubicBezTo>
                <a:lnTo>
                  <a:pt x="19554" y="209962"/>
                </a:lnTo>
                <a:cubicBezTo>
                  <a:pt x="16852" y="215412"/>
                  <a:pt x="19050" y="222006"/>
                  <a:pt x="24454" y="224708"/>
                </a:cubicBezTo>
                <a:lnTo>
                  <a:pt x="63836" y="244399"/>
                </a:lnTo>
                <a:cubicBezTo>
                  <a:pt x="69102" y="247009"/>
                  <a:pt x="75513" y="245040"/>
                  <a:pt x="78352" y="239911"/>
                </a:cubicBezTo>
                <a:lnTo>
                  <a:pt x="102531" y="196362"/>
                </a:lnTo>
                <a:lnTo>
                  <a:pt x="126710" y="239911"/>
                </a:lnTo>
                <a:cubicBezTo>
                  <a:pt x="129549" y="245040"/>
                  <a:pt x="135960" y="247055"/>
                  <a:pt x="141226" y="244399"/>
                </a:cubicBezTo>
                <a:lnTo>
                  <a:pt x="180609" y="224708"/>
                </a:lnTo>
                <a:cubicBezTo>
                  <a:pt x="186058" y="222006"/>
                  <a:pt x="188256" y="215412"/>
                  <a:pt x="185509" y="209962"/>
                </a:cubicBezTo>
                <a:lnTo>
                  <a:pt x="163253" y="165451"/>
                </a:lnTo>
                <a:cubicBezTo>
                  <a:pt x="168611" y="156567"/>
                  <a:pt x="173785" y="151988"/>
                  <a:pt x="183906" y="146447"/>
                </a:cubicBezTo>
                <a:cubicBezTo>
                  <a:pt x="190225" y="143012"/>
                  <a:pt x="194072" y="136281"/>
                  <a:pt x="193934" y="129091"/>
                </a:cubicBezTo>
                <a:cubicBezTo>
                  <a:pt x="193614" y="115994"/>
                  <a:pt x="195491" y="109080"/>
                  <a:pt x="202315" y="97906"/>
                </a:cubicBezTo>
                <a:cubicBezTo>
                  <a:pt x="206070" y="91770"/>
                  <a:pt x="206070" y="84031"/>
                  <a:pt x="202315" y="77894"/>
                </a:cubicBezTo>
                <a:cubicBezTo>
                  <a:pt x="195491" y="66721"/>
                  <a:pt x="193660" y="59806"/>
                  <a:pt x="193934" y="46709"/>
                </a:cubicBezTo>
                <a:cubicBezTo>
                  <a:pt x="194118" y="39520"/>
                  <a:pt x="190225" y="32834"/>
                  <a:pt x="183906" y="29353"/>
                </a:cubicBezTo>
                <a:cubicBezTo>
                  <a:pt x="172412" y="23080"/>
                  <a:pt x="167329" y="17997"/>
                  <a:pt x="161055" y="6503"/>
                </a:cubicBezTo>
                <a:cubicBezTo>
                  <a:pt x="157620" y="183"/>
                  <a:pt x="150889" y="-3663"/>
                  <a:pt x="143699" y="-3526"/>
                </a:cubicBezTo>
                <a:cubicBezTo>
                  <a:pt x="130602" y="-3206"/>
                  <a:pt x="123688" y="-5083"/>
                  <a:pt x="112514" y="-11906"/>
                </a:cubicBezTo>
                <a:close/>
                <a:moveTo>
                  <a:pt x="102577" y="43962"/>
                </a:moveTo>
                <a:cubicBezTo>
                  <a:pt x="126840" y="43962"/>
                  <a:pt x="146538" y="63660"/>
                  <a:pt x="146538" y="87923"/>
                </a:cubicBezTo>
                <a:cubicBezTo>
                  <a:pt x="146538" y="112186"/>
                  <a:pt x="126840" y="131885"/>
                  <a:pt x="102577" y="131885"/>
                </a:cubicBezTo>
                <a:cubicBezTo>
                  <a:pt x="78314" y="131885"/>
                  <a:pt x="58615" y="112186"/>
                  <a:pt x="58615" y="87923"/>
                </a:cubicBezTo>
                <a:cubicBezTo>
                  <a:pt x="58615" y="63660"/>
                  <a:pt x="78314" y="43962"/>
                  <a:pt x="102577" y="43962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13" name="Text 11"/>
          <p:cNvSpPr/>
          <p:nvPr/>
        </p:nvSpPr>
        <p:spPr>
          <a:xfrm>
            <a:off x="1172308" y="4200769"/>
            <a:ext cx="4171462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38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Forbes Listed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72308" y="4513385"/>
            <a:ext cx="4161692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8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Recognized as industry leader in healthcare education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68923" y="4943231"/>
            <a:ext cx="547077" cy="547077"/>
          </a:xfrm>
          <a:custGeom>
            <a:avLst/>
            <a:gdLst/>
            <a:ahLst/>
            <a:cxnLst/>
            <a:rect l="l" t="t" r="r" b="b"/>
            <a:pathLst>
              <a:path w="547077" h="547077">
                <a:moveTo>
                  <a:pt x="273538" y="0"/>
                </a:moveTo>
                <a:lnTo>
                  <a:pt x="273538" y="0"/>
                </a:lnTo>
                <a:cubicBezTo>
                  <a:pt x="424508" y="0"/>
                  <a:pt x="547077" y="122568"/>
                  <a:pt x="547077" y="273538"/>
                </a:cubicBezTo>
                <a:lnTo>
                  <a:pt x="547077" y="273538"/>
                </a:lnTo>
                <a:cubicBezTo>
                  <a:pt x="547077" y="424508"/>
                  <a:pt x="424508" y="547077"/>
                  <a:pt x="273538" y="547077"/>
                </a:cubicBezTo>
                <a:lnTo>
                  <a:pt x="273538" y="547077"/>
                </a:lnTo>
                <a:cubicBezTo>
                  <a:pt x="122568" y="547077"/>
                  <a:pt x="0" y="424508"/>
                  <a:pt x="0" y="273538"/>
                </a:cubicBezTo>
                <a:lnTo>
                  <a:pt x="0" y="273538"/>
                </a:lnTo>
                <a:cubicBezTo>
                  <a:pt x="0" y="122568"/>
                  <a:pt x="122568" y="0"/>
                  <a:pt x="273538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6" name="Shape 14"/>
          <p:cNvSpPr/>
          <p:nvPr/>
        </p:nvSpPr>
        <p:spPr>
          <a:xfrm>
            <a:off x="610577" y="5099538"/>
            <a:ext cx="263769" cy="234462"/>
          </a:xfrm>
          <a:custGeom>
            <a:avLst/>
            <a:gdLst/>
            <a:ahLst/>
            <a:cxnLst/>
            <a:rect l="l" t="t" r="r" b="b"/>
            <a:pathLst>
              <a:path w="263769" h="234462">
                <a:moveTo>
                  <a:pt x="141730" y="-8655"/>
                </a:moveTo>
                <a:cubicBezTo>
                  <a:pt x="139853" y="-12318"/>
                  <a:pt x="136052" y="-14654"/>
                  <a:pt x="131930" y="-14654"/>
                </a:cubicBezTo>
                <a:cubicBezTo>
                  <a:pt x="127809" y="-14654"/>
                  <a:pt x="124008" y="-12318"/>
                  <a:pt x="122131" y="-8655"/>
                </a:cubicBezTo>
                <a:lnTo>
                  <a:pt x="88427" y="57379"/>
                </a:lnTo>
                <a:lnTo>
                  <a:pt x="15203" y="69010"/>
                </a:lnTo>
                <a:cubicBezTo>
                  <a:pt x="11128" y="69652"/>
                  <a:pt x="7739" y="72537"/>
                  <a:pt x="6457" y="76475"/>
                </a:cubicBezTo>
                <a:cubicBezTo>
                  <a:pt x="5175" y="80413"/>
                  <a:pt x="6228" y="84718"/>
                  <a:pt x="9113" y="87648"/>
                </a:cubicBezTo>
                <a:lnTo>
                  <a:pt x="61500" y="140082"/>
                </a:lnTo>
                <a:lnTo>
                  <a:pt x="49960" y="213305"/>
                </a:lnTo>
                <a:cubicBezTo>
                  <a:pt x="49319" y="217381"/>
                  <a:pt x="51014" y="221502"/>
                  <a:pt x="54357" y="223929"/>
                </a:cubicBezTo>
                <a:cubicBezTo>
                  <a:pt x="57700" y="226356"/>
                  <a:pt x="62096" y="226722"/>
                  <a:pt x="65805" y="224845"/>
                </a:cubicBezTo>
                <a:lnTo>
                  <a:pt x="131930" y="191233"/>
                </a:lnTo>
                <a:lnTo>
                  <a:pt x="198010" y="224845"/>
                </a:lnTo>
                <a:cubicBezTo>
                  <a:pt x="201674" y="226722"/>
                  <a:pt x="206116" y="226356"/>
                  <a:pt x="209458" y="223929"/>
                </a:cubicBezTo>
                <a:cubicBezTo>
                  <a:pt x="212801" y="221502"/>
                  <a:pt x="214496" y="217426"/>
                  <a:pt x="213855" y="213305"/>
                </a:cubicBezTo>
                <a:lnTo>
                  <a:pt x="202269" y="140082"/>
                </a:lnTo>
                <a:lnTo>
                  <a:pt x="254656" y="87648"/>
                </a:lnTo>
                <a:cubicBezTo>
                  <a:pt x="257587" y="84718"/>
                  <a:pt x="258595" y="80413"/>
                  <a:pt x="257312" y="76475"/>
                </a:cubicBezTo>
                <a:cubicBezTo>
                  <a:pt x="256030" y="72537"/>
                  <a:pt x="252687" y="69652"/>
                  <a:pt x="248566" y="69010"/>
                </a:cubicBezTo>
                <a:lnTo>
                  <a:pt x="175388" y="57379"/>
                </a:lnTo>
                <a:lnTo>
                  <a:pt x="141730" y="-8655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1172308" y="4943231"/>
            <a:ext cx="2999154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38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Outlook Business Award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72308" y="5255846"/>
            <a:ext cx="2989385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8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Best Medical Coding Academy in India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350000" y="1621692"/>
            <a:ext cx="5509846" cy="2852615"/>
          </a:xfrm>
          <a:custGeom>
            <a:avLst/>
            <a:gdLst/>
            <a:ahLst/>
            <a:cxnLst/>
            <a:rect l="l" t="t" r="r" b="b"/>
            <a:pathLst>
              <a:path w="5509846" h="2852615">
                <a:moveTo>
                  <a:pt x="117242" y="0"/>
                </a:moveTo>
                <a:lnTo>
                  <a:pt x="5392604" y="0"/>
                </a:lnTo>
                <a:cubicBezTo>
                  <a:pt x="5457355" y="0"/>
                  <a:pt x="5509846" y="52491"/>
                  <a:pt x="5509846" y="117242"/>
                </a:cubicBezTo>
                <a:lnTo>
                  <a:pt x="5509846" y="2735373"/>
                </a:lnTo>
                <a:cubicBezTo>
                  <a:pt x="5509846" y="2800124"/>
                  <a:pt x="5457355" y="2852615"/>
                  <a:pt x="5392604" y="2852615"/>
                </a:cubicBezTo>
                <a:lnTo>
                  <a:pt x="117242" y="2852615"/>
                </a:lnTo>
                <a:cubicBezTo>
                  <a:pt x="52491" y="2852615"/>
                  <a:pt x="0" y="2800124"/>
                  <a:pt x="0" y="2735373"/>
                </a:cubicBezTo>
                <a:lnTo>
                  <a:pt x="0" y="117242"/>
                </a:lnTo>
                <a:cubicBezTo>
                  <a:pt x="0" y="52535"/>
                  <a:pt x="52535" y="0"/>
                  <a:pt x="117242" y="0"/>
                </a:cubicBezTo>
                <a:close/>
              </a:path>
            </a:pathLst>
          </a:custGeom>
          <a:solidFill>
            <a:srgbClr val="F9FAFB"/>
          </a:solidFill>
          <a:ln w="50800">
            <a:solidFill>
              <a:srgbClr val="00336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45385" y="1875692"/>
            <a:ext cx="5119077" cy="3126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46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Certifications Include: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613769" y="2354385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96808" y="2481385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CPC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8320103" y="2354385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03141" y="2481385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CCS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10026436" y="2354385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109475" y="2481385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COC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613769" y="3018692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96808" y="3145692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CIC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320103" y="3018692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03141" y="3145692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CRC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0026436" y="3018692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0109475" y="3145692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CPMA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613769" y="3683000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696808" y="3810000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CPB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320103" y="3683000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403141" y="3810000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CEMC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0026436" y="3683000"/>
            <a:ext cx="1572846" cy="527538"/>
          </a:xfrm>
          <a:custGeom>
            <a:avLst/>
            <a:gdLst/>
            <a:ahLst/>
            <a:cxnLst/>
            <a:rect l="l" t="t" r="r" b="b"/>
            <a:pathLst>
              <a:path w="1572846" h="527538">
                <a:moveTo>
                  <a:pt x="78155" y="0"/>
                </a:moveTo>
                <a:lnTo>
                  <a:pt x="1494691" y="0"/>
                </a:lnTo>
                <a:cubicBezTo>
                  <a:pt x="1537855" y="0"/>
                  <a:pt x="1572846" y="34991"/>
                  <a:pt x="1572846" y="78155"/>
                </a:cubicBezTo>
                <a:lnTo>
                  <a:pt x="1572846" y="449384"/>
                </a:lnTo>
                <a:cubicBezTo>
                  <a:pt x="1572846" y="492547"/>
                  <a:pt x="1537855" y="527538"/>
                  <a:pt x="1494691" y="527538"/>
                </a:cubicBezTo>
                <a:lnTo>
                  <a:pt x="78155" y="527538"/>
                </a:lnTo>
                <a:cubicBezTo>
                  <a:pt x="34991" y="527538"/>
                  <a:pt x="0" y="492547"/>
                  <a:pt x="0" y="449384"/>
                </a:cubicBezTo>
                <a:lnTo>
                  <a:pt x="0" y="78155"/>
                </a:lnTo>
                <a:cubicBezTo>
                  <a:pt x="0" y="34991"/>
                  <a:pt x="34991" y="0"/>
                  <a:pt x="78155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41E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0109475" y="3810000"/>
            <a:ext cx="1406769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+35 More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330462" y="4728308"/>
            <a:ext cx="5548923" cy="937846"/>
          </a:xfrm>
          <a:custGeom>
            <a:avLst/>
            <a:gdLst/>
            <a:ahLst/>
            <a:cxnLst/>
            <a:rect l="l" t="t" r="r" b="b"/>
            <a:pathLst>
              <a:path w="5548923" h="937846">
                <a:moveTo>
                  <a:pt x="117231" y="0"/>
                </a:moveTo>
                <a:lnTo>
                  <a:pt x="5431692" y="0"/>
                </a:lnTo>
                <a:cubicBezTo>
                  <a:pt x="5496437" y="0"/>
                  <a:pt x="5548923" y="52486"/>
                  <a:pt x="5548923" y="117231"/>
                </a:cubicBezTo>
                <a:lnTo>
                  <a:pt x="5548923" y="820615"/>
                </a:lnTo>
                <a:cubicBezTo>
                  <a:pt x="5548923" y="885360"/>
                  <a:pt x="5496437" y="937846"/>
                  <a:pt x="5431692" y="937846"/>
                </a:cubicBezTo>
                <a:lnTo>
                  <a:pt x="117231" y="937846"/>
                </a:lnTo>
                <a:cubicBezTo>
                  <a:pt x="52486" y="937846"/>
                  <a:pt x="0" y="885360"/>
                  <a:pt x="0" y="820615"/>
                </a:cubicBezTo>
                <a:lnTo>
                  <a:pt x="0" y="117231"/>
                </a:lnTo>
                <a:cubicBezTo>
                  <a:pt x="0" y="52529"/>
                  <a:pt x="52529" y="0"/>
                  <a:pt x="117231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0" name="Text 38"/>
          <p:cNvSpPr/>
          <p:nvPr/>
        </p:nvSpPr>
        <p:spPr>
          <a:xfrm>
            <a:off x="6437923" y="4884615"/>
            <a:ext cx="5334000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20+ Years of Industry Experience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442808" y="5236308"/>
            <a:ext cx="5324231" cy="27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8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Trained 12,000+ coders globally since 2009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4916594" y="6169269"/>
            <a:ext cx="195385" cy="195385"/>
          </a:xfrm>
          <a:custGeom>
            <a:avLst/>
            <a:gdLst/>
            <a:ahLst/>
            <a:cxnLst/>
            <a:rect l="l" t="t" r="r" b="b"/>
            <a:pathLst>
              <a:path w="195385" h="195385">
                <a:moveTo>
                  <a:pt x="134289" y="106851"/>
                </a:moveTo>
                <a:lnTo>
                  <a:pt x="61439" y="106851"/>
                </a:lnTo>
                <a:cubicBezTo>
                  <a:pt x="62546" y="131465"/>
                  <a:pt x="68003" y="154133"/>
                  <a:pt x="75750" y="170733"/>
                </a:cubicBezTo>
                <a:cubicBezTo>
                  <a:pt x="80100" y="180082"/>
                  <a:pt x="84794" y="186684"/>
                  <a:pt x="89144" y="190729"/>
                </a:cubicBezTo>
                <a:cubicBezTo>
                  <a:pt x="93418" y="194736"/>
                  <a:pt x="96357" y="195385"/>
                  <a:pt x="97883" y="195385"/>
                </a:cubicBezTo>
                <a:cubicBezTo>
                  <a:pt x="99410" y="195385"/>
                  <a:pt x="102348" y="194736"/>
                  <a:pt x="106622" y="190729"/>
                </a:cubicBezTo>
                <a:cubicBezTo>
                  <a:pt x="110972" y="186684"/>
                  <a:pt x="115666" y="180044"/>
                  <a:pt x="120017" y="170733"/>
                </a:cubicBezTo>
                <a:cubicBezTo>
                  <a:pt x="127763" y="154133"/>
                  <a:pt x="133220" y="131465"/>
                  <a:pt x="134327" y="106851"/>
                </a:cubicBezTo>
                <a:close/>
                <a:moveTo>
                  <a:pt x="61401" y="88534"/>
                </a:moveTo>
                <a:lnTo>
                  <a:pt x="134251" y="88534"/>
                </a:lnTo>
                <a:cubicBezTo>
                  <a:pt x="133182" y="63920"/>
                  <a:pt x="127725" y="41252"/>
                  <a:pt x="119978" y="24652"/>
                </a:cubicBezTo>
                <a:cubicBezTo>
                  <a:pt x="115628" y="15341"/>
                  <a:pt x="110934" y="8701"/>
                  <a:pt x="106584" y="4656"/>
                </a:cubicBezTo>
                <a:cubicBezTo>
                  <a:pt x="102310" y="649"/>
                  <a:pt x="99371" y="0"/>
                  <a:pt x="97845" y="0"/>
                </a:cubicBezTo>
                <a:cubicBezTo>
                  <a:pt x="96319" y="0"/>
                  <a:pt x="93380" y="649"/>
                  <a:pt x="89106" y="4656"/>
                </a:cubicBezTo>
                <a:cubicBezTo>
                  <a:pt x="84756" y="8701"/>
                  <a:pt x="80062" y="15341"/>
                  <a:pt x="75712" y="24652"/>
                </a:cubicBezTo>
                <a:cubicBezTo>
                  <a:pt x="67965" y="41252"/>
                  <a:pt x="62508" y="63920"/>
                  <a:pt x="61401" y="88534"/>
                </a:cubicBezTo>
                <a:close/>
                <a:moveTo>
                  <a:pt x="43084" y="88534"/>
                </a:moveTo>
                <a:cubicBezTo>
                  <a:pt x="44419" y="55868"/>
                  <a:pt x="52853" y="25530"/>
                  <a:pt x="65179" y="5610"/>
                </a:cubicBezTo>
                <a:cubicBezTo>
                  <a:pt x="30033" y="18050"/>
                  <a:pt x="4160" y="50067"/>
                  <a:pt x="572" y="88534"/>
                </a:cubicBezTo>
                <a:lnTo>
                  <a:pt x="43084" y="88534"/>
                </a:lnTo>
                <a:close/>
                <a:moveTo>
                  <a:pt x="572" y="106851"/>
                </a:moveTo>
                <a:cubicBezTo>
                  <a:pt x="4160" y="145317"/>
                  <a:pt x="30033" y="177334"/>
                  <a:pt x="65179" y="189775"/>
                </a:cubicBezTo>
                <a:cubicBezTo>
                  <a:pt x="52853" y="169855"/>
                  <a:pt x="44419" y="139517"/>
                  <a:pt x="43084" y="106851"/>
                </a:cubicBezTo>
                <a:lnTo>
                  <a:pt x="572" y="106851"/>
                </a:lnTo>
                <a:close/>
                <a:moveTo>
                  <a:pt x="152606" y="106851"/>
                </a:moveTo>
                <a:cubicBezTo>
                  <a:pt x="151270" y="139517"/>
                  <a:pt x="142837" y="169855"/>
                  <a:pt x="130511" y="189775"/>
                </a:cubicBezTo>
                <a:cubicBezTo>
                  <a:pt x="165657" y="177296"/>
                  <a:pt x="191530" y="145317"/>
                  <a:pt x="195117" y="106851"/>
                </a:cubicBezTo>
                <a:lnTo>
                  <a:pt x="152606" y="106851"/>
                </a:lnTo>
                <a:close/>
                <a:moveTo>
                  <a:pt x="195117" y="88534"/>
                </a:moveTo>
                <a:cubicBezTo>
                  <a:pt x="191530" y="50067"/>
                  <a:pt x="165657" y="18050"/>
                  <a:pt x="130511" y="5610"/>
                </a:cubicBezTo>
                <a:cubicBezTo>
                  <a:pt x="142837" y="25530"/>
                  <a:pt x="151270" y="55868"/>
                  <a:pt x="152606" y="88534"/>
                </a:cubicBezTo>
                <a:lnTo>
                  <a:pt x="195117" y="88534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3" name="Text 41"/>
          <p:cNvSpPr/>
          <p:nvPr/>
        </p:nvSpPr>
        <p:spPr>
          <a:xfrm>
            <a:off x="5165710" y="6164385"/>
            <a:ext cx="2339197" cy="214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38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www.medesunglobal.com</a:t>
            </a:r>
            <a:endParaRPr lang="en-US" sz="16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0DC477B-A2C3-CE2B-8BE7-9DC3BCB12FEC}"/>
              </a:ext>
            </a:extLst>
          </p:cNvPr>
          <p:cNvSpPr txBox="1"/>
          <p:nvPr/>
        </p:nvSpPr>
        <p:spPr>
          <a:xfrm>
            <a:off x="11440160" y="61264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5776" y="455776"/>
            <a:ext cx="11660262" cy="455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589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Why Medical Coding? The Career Opportunity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455776" y="987514"/>
            <a:ext cx="911551" cy="37981"/>
          </a:xfrm>
          <a:custGeom>
            <a:avLst/>
            <a:gdLst/>
            <a:ahLst/>
            <a:cxnLst/>
            <a:rect l="l" t="t" r="r" b="b"/>
            <a:pathLst>
              <a:path w="911551" h="37981">
                <a:moveTo>
                  <a:pt x="0" y="0"/>
                </a:moveTo>
                <a:lnTo>
                  <a:pt x="911551" y="0"/>
                </a:lnTo>
                <a:lnTo>
                  <a:pt x="911551" y="37981"/>
                </a:lnTo>
                <a:lnTo>
                  <a:pt x="0" y="37981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Shape 2"/>
          <p:cNvSpPr/>
          <p:nvPr/>
        </p:nvSpPr>
        <p:spPr>
          <a:xfrm>
            <a:off x="455776" y="1711533"/>
            <a:ext cx="5564262" cy="1471776"/>
          </a:xfrm>
          <a:custGeom>
            <a:avLst/>
            <a:gdLst/>
            <a:ahLst/>
            <a:cxnLst/>
            <a:rect l="l" t="t" r="r" b="b"/>
            <a:pathLst>
              <a:path w="5564262" h="1471776">
                <a:moveTo>
                  <a:pt x="113945" y="0"/>
                </a:moveTo>
                <a:lnTo>
                  <a:pt x="5450317" y="0"/>
                </a:lnTo>
                <a:cubicBezTo>
                  <a:pt x="5513247" y="0"/>
                  <a:pt x="5564262" y="51015"/>
                  <a:pt x="5564262" y="113945"/>
                </a:cubicBezTo>
                <a:lnTo>
                  <a:pt x="5564262" y="1357831"/>
                </a:lnTo>
                <a:cubicBezTo>
                  <a:pt x="5564262" y="1420761"/>
                  <a:pt x="5513247" y="1471776"/>
                  <a:pt x="5450317" y="1471776"/>
                </a:cubicBezTo>
                <a:lnTo>
                  <a:pt x="113945" y="1471776"/>
                </a:lnTo>
                <a:cubicBezTo>
                  <a:pt x="51015" y="1471776"/>
                  <a:pt x="0" y="1420761"/>
                  <a:pt x="0" y="1357831"/>
                </a:cubicBezTo>
                <a:lnTo>
                  <a:pt x="0" y="113945"/>
                </a:lnTo>
                <a:cubicBezTo>
                  <a:pt x="0" y="51015"/>
                  <a:pt x="51015" y="0"/>
                  <a:pt x="113945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5" name="Shape 3"/>
          <p:cNvSpPr/>
          <p:nvPr/>
        </p:nvSpPr>
        <p:spPr>
          <a:xfrm>
            <a:off x="726393" y="1939421"/>
            <a:ext cx="341832" cy="341832"/>
          </a:xfrm>
          <a:custGeom>
            <a:avLst/>
            <a:gdLst/>
            <a:ahLst/>
            <a:cxnLst/>
            <a:rect l="l" t="t" r="r" b="b"/>
            <a:pathLst>
              <a:path w="341832" h="341832">
                <a:moveTo>
                  <a:pt x="42729" y="42729"/>
                </a:moveTo>
                <a:cubicBezTo>
                  <a:pt x="42729" y="30912"/>
                  <a:pt x="33182" y="21364"/>
                  <a:pt x="21364" y="21364"/>
                </a:cubicBezTo>
                <a:cubicBezTo>
                  <a:pt x="9547" y="21364"/>
                  <a:pt x="0" y="30912"/>
                  <a:pt x="0" y="42729"/>
                </a:cubicBezTo>
                <a:lnTo>
                  <a:pt x="0" y="267056"/>
                </a:lnTo>
                <a:cubicBezTo>
                  <a:pt x="0" y="296566"/>
                  <a:pt x="23902" y="320467"/>
                  <a:pt x="53411" y="320467"/>
                </a:cubicBezTo>
                <a:lnTo>
                  <a:pt x="320467" y="320467"/>
                </a:lnTo>
                <a:cubicBezTo>
                  <a:pt x="332285" y="320467"/>
                  <a:pt x="341832" y="310920"/>
                  <a:pt x="341832" y="299103"/>
                </a:cubicBezTo>
                <a:cubicBezTo>
                  <a:pt x="341832" y="287286"/>
                  <a:pt x="332285" y="277738"/>
                  <a:pt x="320467" y="277738"/>
                </a:cubicBezTo>
                <a:lnTo>
                  <a:pt x="53411" y="277738"/>
                </a:lnTo>
                <a:cubicBezTo>
                  <a:pt x="47536" y="277738"/>
                  <a:pt x="42729" y="272931"/>
                  <a:pt x="42729" y="267056"/>
                </a:cubicBezTo>
                <a:lnTo>
                  <a:pt x="42729" y="42729"/>
                </a:lnTo>
                <a:close/>
                <a:moveTo>
                  <a:pt x="314191" y="100547"/>
                </a:moveTo>
                <a:cubicBezTo>
                  <a:pt x="322537" y="92201"/>
                  <a:pt x="322537" y="78648"/>
                  <a:pt x="314191" y="70303"/>
                </a:cubicBezTo>
                <a:cubicBezTo>
                  <a:pt x="305846" y="61957"/>
                  <a:pt x="292293" y="61957"/>
                  <a:pt x="283947" y="70303"/>
                </a:cubicBezTo>
                <a:lnTo>
                  <a:pt x="213645" y="140672"/>
                </a:lnTo>
                <a:lnTo>
                  <a:pt x="175322" y="102416"/>
                </a:lnTo>
                <a:cubicBezTo>
                  <a:pt x="166977" y="94071"/>
                  <a:pt x="153424" y="94071"/>
                  <a:pt x="145078" y="102416"/>
                </a:cubicBezTo>
                <a:lnTo>
                  <a:pt x="80985" y="166509"/>
                </a:lnTo>
                <a:cubicBezTo>
                  <a:pt x="72639" y="174855"/>
                  <a:pt x="72639" y="188408"/>
                  <a:pt x="80985" y="196754"/>
                </a:cubicBezTo>
                <a:cubicBezTo>
                  <a:pt x="89330" y="205099"/>
                  <a:pt x="102883" y="205099"/>
                  <a:pt x="111229" y="196754"/>
                </a:cubicBezTo>
                <a:lnTo>
                  <a:pt x="160234" y="147749"/>
                </a:lnTo>
                <a:lnTo>
                  <a:pt x="198556" y="186071"/>
                </a:lnTo>
                <a:cubicBezTo>
                  <a:pt x="206902" y="194417"/>
                  <a:pt x="220455" y="194417"/>
                  <a:pt x="228800" y="186071"/>
                </a:cubicBezTo>
                <a:lnTo>
                  <a:pt x="314258" y="100613"/>
                </a:ln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6" name="Text 4"/>
          <p:cNvSpPr/>
          <p:nvPr/>
        </p:nvSpPr>
        <p:spPr>
          <a:xfrm>
            <a:off x="1262879" y="1958411"/>
            <a:ext cx="1861084" cy="303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94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Explosive Growth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3664" y="2395196"/>
            <a:ext cx="5193944" cy="560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46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Healthcare industry growing at </a:t>
            </a:r>
            <a:r>
              <a:rPr lang="en-US" sz="1346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4.82% annually</a:t>
            </a:r>
            <a:r>
              <a:rPr lang="en-US" sz="1346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increasing digitization and demand for skilled coders worldwide.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74766" y="3368467"/>
            <a:ext cx="5545271" cy="1471776"/>
          </a:xfrm>
          <a:custGeom>
            <a:avLst/>
            <a:gdLst/>
            <a:ahLst/>
            <a:cxnLst/>
            <a:rect l="l" t="t" r="r" b="b"/>
            <a:pathLst>
              <a:path w="5545271" h="1471776">
                <a:moveTo>
                  <a:pt x="37981" y="0"/>
                </a:moveTo>
                <a:lnTo>
                  <a:pt x="5431326" y="0"/>
                </a:lnTo>
                <a:cubicBezTo>
                  <a:pt x="5494256" y="0"/>
                  <a:pt x="5545271" y="51015"/>
                  <a:pt x="5545271" y="113945"/>
                </a:cubicBezTo>
                <a:lnTo>
                  <a:pt x="5545271" y="1357831"/>
                </a:lnTo>
                <a:cubicBezTo>
                  <a:pt x="5545271" y="1420761"/>
                  <a:pt x="5494256" y="1471776"/>
                  <a:pt x="5431326" y="1471776"/>
                </a:cubicBezTo>
                <a:lnTo>
                  <a:pt x="37981" y="1471776"/>
                </a:lnTo>
                <a:cubicBezTo>
                  <a:pt x="17005" y="1471776"/>
                  <a:pt x="0" y="1454771"/>
                  <a:pt x="0" y="1433794"/>
                </a:cubicBezTo>
                <a:lnTo>
                  <a:pt x="0" y="37981"/>
                </a:lnTo>
                <a:cubicBezTo>
                  <a:pt x="0" y="17019"/>
                  <a:pt x="17019" y="0"/>
                  <a:pt x="37981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9" name="Shape 7"/>
          <p:cNvSpPr/>
          <p:nvPr/>
        </p:nvSpPr>
        <p:spPr>
          <a:xfrm>
            <a:off x="474766" y="3368467"/>
            <a:ext cx="37981" cy="1471776"/>
          </a:xfrm>
          <a:custGeom>
            <a:avLst/>
            <a:gdLst/>
            <a:ahLst/>
            <a:cxnLst/>
            <a:rect l="l" t="t" r="r" b="b"/>
            <a:pathLst>
              <a:path w="37981" h="1471776">
                <a:moveTo>
                  <a:pt x="37981" y="0"/>
                </a:moveTo>
                <a:lnTo>
                  <a:pt x="37981" y="0"/>
                </a:lnTo>
                <a:lnTo>
                  <a:pt x="37981" y="1471776"/>
                </a:lnTo>
                <a:lnTo>
                  <a:pt x="37981" y="1471776"/>
                </a:lnTo>
                <a:cubicBezTo>
                  <a:pt x="17005" y="1471776"/>
                  <a:pt x="0" y="1454771"/>
                  <a:pt x="0" y="1433794"/>
                </a:cubicBezTo>
                <a:lnTo>
                  <a:pt x="0" y="37981"/>
                </a:lnTo>
                <a:cubicBezTo>
                  <a:pt x="0" y="17019"/>
                  <a:pt x="17019" y="0"/>
                  <a:pt x="37981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0" name="Shape 8"/>
          <p:cNvSpPr/>
          <p:nvPr/>
        </p:nvSpPr>
        <p:spPr>
          <a:xfrm>
            <a:off x="764374" y="3596355"/>
            <a:ext cx="341832" cy="341832"/>
          </a:xfrm>
          <a:custGeom>
            <a:avLst/>
            <a:gdLst/>
            <a:ahLst/>
            <a:cxnLst/>
            <a:rect l="l" t="t" r="r" b="b"/>
            <a:pathLst>
              <a:path w="341832" h="341832">
                <a:moveTo>
                  <a:pt x="33382" y="190144"/>
                </a:moveTo>
                <a:cubicBezTo>
                  <a:pt x="36186" y="191546"/>
                  <a:pt x="39391" y="192280"/>
                  <a:pt x="42729" y="192280"/>
                </a:cubicBezTo>
                <a:lnTo>
                  <a:pt x="76578" y="192280"/>
                </a:lnTo>
                <a:cubicBezTo>
                  <a:pt x="82253" y="192280"/>
                  <a:pt x="87661" y="194550"/>
                  <a:pt x="91667" y="198556"/>
                </a:cubicBezTo>
                <a:lnTo>
                  <a:pt x="100547" y="207436"/>
                </a:lnTo>
                <a:cubicBezTo>
                  <a:pt x="104552" y="211442"/>
                  <a:pt x="109960" y="213712"/>
                  <a:pt x="115635" y="213712"/>
                </a:cubicBezTo>
                <a:lnTo>
                  <a:pt x="128120" y="213712"/>
                </a:lnTo>
                <a:cubicBezTo>
                  <a:pt x="139937" y="213712"/>
                  <a:pt x="149485" y="204164"/>
                  <a:pt x="149485" y="192347"/>
                </a:cubicBezTo>
                <a:lnTo>
                  <a:pt x="149485" y="165642"/>
                </a:lnTo>
                <a:cubicBezTo>
                  <a:pt x="149485" y="156762"/>
                  <a:pt x="156628" y="149618"/>
                  <a:pt x="165508" y="149618"/>
                </a:cubicBezTo>
                <a:cubicBezTo>
                  <a:pt x="174388" y="149618"/>
                  <a:pt x="181531" y="142474"/>
                  <a:pt x="181531" y="133595"/>
                </a:cubicBezTo>
                <a:lnTo>
                  <a:pt x="181531" y="105087"/>
                </a:lnTo>
                <a:cubicBezTo>
                  <a:pt x="181531" y="99412"/>
                  <a:pt x="183801" y="94004"/>
                  <a:pt x="187807" y="89998"/>
                </a:cubicBezTo>
                <a:lnTo>
                  <a:pt x="196687" y="81118"/>
                </a:lnTo>
                <a:cubicBezTo>
                  <a:pt x="200693" y="77112"/>
                  <a:pt x="202963" y="71705"/>
                  <a:pt x="202963" y="66030"/>
                </a:cubicBezTo>
                <a:lnTo>
                  <a:pt x="202963" y="38055"/>
                </a:lnTo>
                <a:cubicBezTo>
                  <a:pt x="202963" y="37254"/>
                  <a:pt x="202896" y="36520"/>
                  <a:pt x="202829" y="35719"/>
                </a:cubicBezTo>
                <a:cubicBezTo>
                  <a:pt x="192547" y="33315"/>
                  <a:pt x="181865" y="32047"/>
                  <a:pt x="170916" y="32047"/>
                </a:cubicBezTo>
                <a:cubicBezTo>
                  <a:pt x="94204" y="32047"/>
                  <a:pt x="32047" y="94204"/>
                  <a:pt x="32047" y="170916"/>
                </a:cubicBezTo>
                <a:cubicBezTo>
                  <a:pt x="32047" y="177459"/>
                  <a:pt x="32514" y="183868"/>
                  <a:pt x="33382" y="190144"/>
                </a:cubicBezTo>
                <a:close/>
                <a:moveTo>
                  <a:pt x="302641" y="215047"/>
                </a:moveTo>
                <a:cubicBezTo>
                  <a:pt x="300505" y="214112"/>
                  <a:pt x="298168" y="213645"/>
                  <a:pt x="295631" y="213645"/>
                </a:cubicBezTo>
                <a:lnTo>
                  <a:pt x="288421" y="213645"/>
                </a:lnTo>
                <a:cubicBezTo>
                  <a:pt x="282545" y="213645"/>
                  <a:pt x="277738" y="208838"/>
                  <a:pt x="277738" y="202963"/>
                </a:cubicBezTo>
                <a:cubicBezTo>
                  <a:pt x="277738" y="197087"/>
                  <a:pt x="272931" y="192280"/>
                  <a:pt x="267056" y="192280"/>
                </a:cubicBezTo>
                <a:lnTo>
                  <a:pt x="243889" y="192280"/>
                </a:lnTo>
                <a:cubicBezTo>
                  <a:pt x="238214" y="192280"/>
                  <a:pt x="232806" y="194550"/>
                  <a:pt x="228800" y="198556"/>
                </a:cubicBezTo>
                <a:lnTo>
                  <a:pt x="198556" y="228800"/>
                </a:lnTo>
                <a:cubicBezTo>
                  <a:pt x="194550" y="232806"/>
                  <a:pt x="192280" y="238214"/>
                  <a:pt x="192280" y="243889"/>
                </a:cubicBezTo>
                <a:lnTo>
                  <a:pt x="192280" y="256374"/>
                </a:lnTo>
                <a:cubicBezTo>
                  <a:pt x="192280" y="268191"/>
                  <a:pt x="201828" y="277738"/>
                  <a:pt x="213645" y="277738"/>
                </a:cubicBezTo>
                <a:lnTo>
                  <a:pt x="226130" y="277738"/>
                </a:lnTo>
                <a:cubicBezTo>
                  <a:pt x="231805" y="277738"/>
                  <a:pt x="237213" y="280008"/>
                  <a:pt x="241218" y="284014"/>
                </a:cubicBezTo>
                <a:cubicBezTo>
                  <a:pt x="242687" y="285483"/>
                  <a:pt x="244356" y="286751"/>
                  <a:pt x="246092" y="287686"/>
                </a:cubicBezTo>
                <a:cubicBezTo>
                  <a:pt x="272330" y="270728"/>
                  <a:pt x="292493" y="245224"/>
                  <a:pt x="302575" y="215047"/>
                </a:cubicBezTo>
                <a:close/>
                <a:moveTo>
                  <a:pt x="0" y="170916"/>
                </a:moveTo>
                <a:cubicBezTo>
                  <a:pt x="0" y="76585"/>
                  <a:pt x="76585" y="0"/>
                  <a:pt x="170916" y="0"/>
                </a:cubicBezTo>
                <a:cubicBezTo>
                  <a:pt x="265247" y="0"/>
                  <a:pt x="341832" y="76585"/>
                  <a:pt x="341832" y="170916"/>
                </a:cubicBezTo>
                <a:cubicBezTo>
                  <a:pt x="341832" y="265247"/>
                  <a:pt x="265247" y="341832"/>
                  <a:pt x="170916" y="341832"/>
                </a:cubicBezTo>
                <a:cubicBezTo>
                  <a:pt x="76585" y="341832"/>
                  <a:pt x="0" y="265247"/>
                  <a:pt x="0" y="170916"/>
                </a:cubicBezTo>
                <a:close/>
                <a:moveTo>
                  <a:pt x="85458" y="245692"/>
                </a:moveTo>
                <a:cubicBezTo>
                  <a:pt x="85458" y="251567"/>
                  <a:pt x="90265" y="256374"/>
                  <a:pt x="96140" y="256374"/>
                </a:cubicBezTo>
                <a:lnTo>
                  <a:pt x="117505" y="256374"/>
                </a:lnTo>
                <a:cubicBezTo>
                  <a:pt x="123380" y="256374"/>
                  <a:pt x="128187" y="251567"/>
                  <a:pt x="128187" y="245692"/>
                </a:cubicBezTo>
                <a:cubicBezTo>
                  <a:pt x="128187" y="239816"/>
                  <a:pt x="123380" y="235009"/>
                  <a:pt x="117505" y="235009"/>
                </a:cubicBezTo>
                <a:lnTo>
                  <a:pt x="96140" y="235009"/>
                </a:lnTo>
                <a:cubicBezTo>
                  <a:pt x="90265" y="235009"/>
                  <a:pt x="85458" y="239816"/>
                  <a:pt x="85458" y="245692"/>
                </a:cubicBezTo>
                <a:close/>
                <a:moveTo>
                  <a:pt x="181598" y="170916"/>
                </a:moveTo>
                <a:cubicBezTo>
                  <a:pt x="175723" y="170916"/>
                  <a:pt x="170916" y="175723"/>
                  <a:pt x="170916" y="181598"/>
                </a:cubicBezTo>
                <a:lnTo>
                  <a:pt x="170916" y="202963"/>
                </a:lnTo>
                <a:cubicBezTo>
                  <a:pt x="170916" y="208838"/>
                  <a:pt x="175723" y="213645"/>
                  <a:pt x="181598" y="213645"/>
                </a:cubicBezTo>
                <a:cubicBezTo>
                  <a:pt x="187473" y="213645"/>
                  <a:pt x="192280" y="208838"/>
                  <a:pt x="192280" y="202963"/>
                </a:cubicBezTo>
                <a:lnTo>
                  <a:pt x="192280" y="181598"/>
                </a:lnTo>
                <a:cubicBezTo>
                  <a:pt x="192280" y="175723"/>
                  <a:pt x="187473" y="170916"/>
                  <a:pt x="181598" y="170916"/>
                </a:cubicBezTo>
                <a:close/>
                <a:moveTo>
                  <a:pt x="213645" y="96140"/>
                </a:moveTo>
                <a:lnTo>
                  <a:pt x="213645" y="117505"/>
                </a:lnTo>
                <a:cubicBezTo>
                  <a:pt x="213645" y="123380"/>
                  <a:pt x="218452" y="128187"/>
                  <a:pt x="224327" y="128187"/>
                </a:cubicBezTo>
                <a:cubicBezTo>
                  <a:pt x="230202" y="128187"/>
                  <a:pt x="235009" y="123380"/>
                  <a:pt x="235009" y="117505"/>
                </a:cubicBezTo>
                <a:lnTo>
                  <a:pt x="235009" y="96140"/>
                </a:lnTo>
                <a:cubicBezTo>
                  <a:pt x="235009" y="90265"/>
                  <a:pt x="230202" y="85458"/>
                  <a:pt x="224327" y="85458"/>
                </a:cubicBezTo>
                <a:cubicBezTo>
                  <a:pt x="218452" y="85458"/>
                  <a:pt x="213645" y="90265"/>
                  <a:pt x="213645" y="9614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1" name="Text 9"/>
          <p:cNvSpPr/>
          <p:nvPr/>
        </p:nvSpPr>
        <p:spPr>
          <a:xfrm>
            <a:off x="1300860" y="3615346"/>
            <a:ext cx="1804112" cy="303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94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India: Global Hub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21645" y="4052131"/>
            <a:ext cx="5155963" cy="560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India is the </a:t>
            </a:r>
            <a:r>
              <a:rPr lang="en-US" sz="13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premier destination</a:t>
            </a:r>
            <a:r>
              <a:rPr lang="en-US" sz="13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healthcare outsourcing from US, UAE, UK, and Europe.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74766" y="5025402"/>
            <a:ext cx="5545271" cy="1471776"/>
          </a:xfrm>
          <a:custGeom>
            <a:avLst/>
            <a:gdLst/>
            <a:ahLst/>
            <a:cxnLst/>
            <a:rect l="l" t="t" r="r" b="b"/>
            <a:pathLst>
              <a:path w="5545271" h="1471776">
                <a:moveTo>
                  <a:pt x="37981" y="0"/>
                </a:moveTo>
                <a:lnTo>
                  <a:pt x="5431326" y="0"/>
                </a:lnTo>
                <a:cubicBezTo>
                  <a:pt x="5494256" y="0"/>
                  <a:pt x="5545271" y="51015"/>
                  <a:pt x="5545271" y="113945"/>
                </a:cubicBezTo>
                <a:lnTo>
                  <a:pt x="5545271" y="1357831"/>
                </a:lnTo>
                <a:cubicBezTo>
                  <a:pt x="5545271" y="1420761"/>
                  <a:pt x="5494256" y="1471776"/>
                  <a:pt x="5431326" y="1471776"/>
                </a:cubicBezTo>
                <a:lnTo>
                  <a:pt x="37981" y="1471776"/>
                </a:lnTo>
                <a:cubicBezTo>
                  <a:pt x="17005" y="1471776"/>
                  <a:pt x="0" y="1454771"/>
                  <a:pt x="0" y="1433794"/>
                </a:cubicBezTo>
                <a:lnTo>
                  <a:pt x="0" y="37981"/>
                </a:lnTo>
                <a:cubicBezTo>
                  <a:pt x="0" y="17019"/>
                  <a:pt x="17019" y="0"/>
                  <a:pt x="37981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14" name="Shape 12"/>
          <p:cNvSpPr/>
          <p:nvPr/>
        </p:nvSpPr>
        <p:spPr>
          <a:xfrm>
            <a:off x="474766" y="5025402"/>
            <a:ext cx="37981" cy="1471776"/>
          </a:xfrm>
          <a:custGeom>
            <a:avLst/>
            <a:gdLst/>
            <a:ahLst/>
            <a:cxnLst/>
            <a:rect l="l" t="t" r="r" b="b"/>
            <a:pathLst>
              <a:path w="37981" h="1471776">
                <a:moveTo>
                  <a:pt x="37981" y="0"/>
                </a:moveTo>
                <a:lnTo>
                  <a:pt x="37981" y="0"/>
                </a:lnTo>
                <a:lnTo>
                  <a:pt x="37981" y="1471776"/>
                </a:lnTo>
                <a:lnTo>
                  <a:pt x="37981" y="1471776"/>
                </a:lnTo>
                <a:cubicBezTo>
                  <a:pt x="17005" y="1471776"/>
                  <a:pt x="0" y="1454771"/>
                  <a:pt x="0" y="1433794"/>
                </a:cubicBezTo>
                <a:lnTo>
                  <a:pt x="0" y="37981"/>
                </a:lnTo>
                <a:cubicBezTo>
                  <a:pt x="0" y="17019"/>
                  <a:pt x="17019" y="0"/>
                  <a:pt x="37981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5" name="Shape 13"/>
          <p:cNvSpPr/>
          <p:nvPr/>
        </p:nvSpPr>
        <p:spPr>
          <a:xfrm>
            <a:off x="807103" y="5253290"/>
            <a:ext cx="256374" cy="341832"/>
          </a:xfrm>
          <a:custGeom>
            <a:avLst/>
            <a:gdLst/>
            <a:ahLst/>
            <a:cxnLst/>
            <a:rect l="l" t="t" r="r" b="b"/>
            <a:pathLst>
              <a:path w="256374" h="341832">
                <a:moveTo>
                  <a:pt x="42729" y="0"/>
                </a:moveTo>
                <a:cubicBezTo>
                  <a:pt x="19161" y="0"/>
                  <a:pt x="0" y="19161"/>
                  <a:pt x="0" y="42729"/>
                </a:cubicBezTo>
                <a:lnTo>
                  <a:pt x="0" y="299103"/>
                </a:lnTo>
                <a:cubicBezTo>
                  <a:pt x="0" y="322671"/>
                  <a:pt x="19161" y="341832"/>
                  <a:pt x="42729" y="341832"/>
                </a:cubicBezTo>
                <a:lnTo>
                  <a:pt x="213645" y="341832"/>
                </a:lnTo>
                <a:cubicBezTo>
                  <a:pt x="237213" y="341832"/>
                  <a:pt x="256374" y="322671"/>
                  <a:pt x="256374" y="299103"/>
                </a:cubicBezTo>
                <a:lnTo>
                  <a:pt x="256374" y="42729"/>
                </a:lnTo>
                <a:cubicBezTo>
                  <a:pt x="256374" y="19161"/>
                  <a:pt x="237213" y="0"/>
                  <a:pt x="213645" y="0"/>
                </a:cubicBezTo>
                <a:lnTo>
                  <a:pt x="42729" y="0"/>
                </a:lnTo>
                <a:close/>
                <a:moveTo>
                  <a:pt x="117505" y="235009"/>
                </a:moveTo>
                <a:lnTo>
                  <a:pt x="138869" y="235009"/>
                </a:lnTo>
                <a:cubicBezTo>
                  <a:pt x="150686" y="235009"/>
                  <a:pt x="160234" y="244557"/>
                  <a:pt x="160234" y="256374"/>
                </a:cubicBezTo>
                <a:lnTo>
                  <a:pt x="160234" y="309785"/>
                </a:lnTo>
                <a:lnTo>
                  <a:pt x="96140" y="309785"/>
                </a:lnTo>
                <a:lnTo>
                  <a:pt x="96140" y="256374"/>
                </a:lnTo>
                <a:cubicBezTo>
                  <a:pt x="96140" y="244557"/>
                  <a:pt x="105687" y="235009"/>
                  <a:pt x="117505" y="235009"/>
                </a:cubicBezTo>
                <a:close/>
                <a:moveTo>
                  <a:pt x="64093" y="74776"/>
                </a:moveTo>
                <a:cubicBezTo>
                  <a:pt x="64093" y="68900"/>
                  <a:pt x="68900" y="64093"/>
                  <a:pt x="74776" y="64093"/>
                </a:cubicBezTo>
                <a:lnTo>
                  <a:pt x="96140" y="64093"/>
                </a:lnTo>
                <a:cubicBezTo>
                  <a:pt x="102015" y="64093"/>
                  <a:pt x="106822" y="68900"/>
                  <a:pt x="106822" y="74776"/>
                </a:cubicBezTo>
                <a:lnTo>
                  <a:pt x="106822" y="96140"/>
                </a:lnTo>
                <a:cubicBezTo>
                  <a:pt x="106822" y="102015"/>
                  <a:pt x="102015" y="106822"/>
                  <a:pt x="96140" y="106822"/>
                </a:cubicBezTo>
                <a:lnTo>
                  <a:pt x="74776" y="106822"/>
                </a:lnTo>
                <a:cubicBezTo>
                  <a:pt x="68900" y="106822"/>
                  <a:pt x="64093" y="102015"/>
                  <a:pt x="64093" y="96140"/>
                </a:cubicBezTo>
                <a:lnTo>
                  <a:pt x="64093" y="74776"/>
                </a:lnTo>
                <a:close/>
                <a:moveTo>
                  <a:pt x="160234" y="64093"/>
                </a:moveTo>
                <a:lnTo>
                  <a:pt x="181598" y="64093"/>
                </a:lnTo>
                <a:cubicBezTo>
                  <a:pt x="187473" y="64093"/>
                  <a:pt x="192280" y="68900"/>
                  <a:pt x="192280" y="74776"/>
                </a:cubicBezTo>
                <a:lnTo>
                  <a:pt x="192280" y="96140"/>
                </a:lnTo>
                <a:cubicBezTo>
                  <a:pt x="192280" y="102015"/>
                  <a:pt x="187473" y="106822"/>
                  <a:pt x="181598" y="106822"/>
                </a:cubicBezTo>
                <a:lnTo>
                  <a:pt x="160234" y="106822"/>
                </a:lnTo>
                <a:cubicBezTo>
                  <a:pt x="154358" y="106822"/>
                  <a:pt x="149551" y="102015"/>
                  <a:pt x="149551" y="96140"/>
                </a:cubicBezTo>
                <a:lnTo>
                  <a:pt x="149551" y="74776"/>
                </a:lnTo>
                <a:cubicBezTo>
                  <a:pt x="149551" y="68900"/>
                  <a:pt x="154358" y="64093"/>
                  <a:pt x="160234" y="64093"/>
                </a:cubicBezTo>
                <a:close/>
                <a:moveTo>
                  <a:pt x="64093" y="160234"/>
                </a:moveTo>
                <a:cubicBezTo>
                  <a:pt x="64093" y="154358"/>
                  <a:pt x="68900" y="149551"/>
                  <a:pt x="74776" y="149551"/>
                </a:cubicBezTo>
                <a:lnTo>
                  <a:pt x="96140" y="149551"/>
                </a:lnTo>
                <a:cubicBezTo>
                  <a:pt x="102015" y="149551"/>
                  <a:pt x="106822" y="154358"/>
                  <a:pt x="106822" y="160234"/>
                </a:cubicBezTo>
                <a:lnTo>
                  <a:pt x="106822" y="181598"/>
                </a:lnTo>
                <a:cubicBezTo>
                  <a:pt x="106822" y="187473"/>
                  <a:pt x="102015" y="192280"/>
                  <a:pt x="96140" y="192280"/>
                </a:cubicBezTo>
                <a:lnTo>
                  <a:pt x="74776" y="192280"/>
                </a:lnTo>
                <a:cubicBezTo>
                  <a:pt x="68900" y="192280"/>
                  <a:pt x="64093" y="187473"/>
                  <a:pt x="64093" y="181598"/>
                </a:cubicBezTo>
                <a:lnTo>
                  <a:pt x="64093" y="160234"/>
                </a:lnTo>
                <a:close/>
                <a:moveTo>
                  <a:pt x="160234" y="149551"/>
                </a:moveTo>
                <a:lnTo>
                  <a:pt x="181598" y="149551"/>
                </a:lnTo>
                <a:cubicBezTo>
                  <a:pt x="187473" y="149551"/>
                  <a:pt x="192280" y="154358"/>
                  <a:pt x="192280" y="160234"/>
                </a:cubicBezTo>
                <a:lnTo>
                  <a:pt x="192280" y="181598"/>
                </a:lnTo>
                <a:cubicBezTo>
                  <a:pt x="192280" y="187473"/>
                  <a:pt x="187473" y="192280"/>
                  <a:pt x="181598" y="192280"/>
                </a:cubicBezTo>
                <a:lnTo>
                  <a:pt x="160234" y="192280"/>
                </a:lnTo>
                <a:cubicBezTo>
                  <a:pt x="154358" y="192280"/>
                  <a:pt x="149551" y="187473"/>
                  <a:pt x="149551" y="181598"/>
                </a:cubicBezTo>
                <a:lnTo>
                  <a:pt x="149551" y="160234"/>
                </a:lnTo>
                <a:cubicBezTo>
                  <a:pt x="149551" y="154358"/>
                  <a:pt x="154358" y="149551"/>
                  <a:pt x="160234" y="149551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6" name="Text 14"/>
          <p:cNvSpPr/>
          <p:nvPr/>
        </p:nvSpPr>
        <p:spPr>
          <a:xfrm>
            <a:off x="1300860" y="5272280"/>
            <a:ext cx="1623701" cy="303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94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Top Employers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21645" y="5709065"/>
            <a:ext cx="5155963" cy="560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Companies like </a:t>
            </a:r>
            <a:r>
              <a:rPr lang="en-US" sz="13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Cognizant, Omega, Vee Technologies, GeBBS</a:t>
            </a:r>
            <a:r>
              <a:rPr lang="en-US" sz="13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hiring thousands of coders.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323443" y="1253383"/>
            <a:ext cx="5564262" cy="4443813"/>
          </a:xfrm>
          <a:custGeom>
            <a:avLst/>
            <a:gdLst/>
            <a:ahLst/>
            <a:cxnLst/>
            <a:rect l="l" t="t" r="r" b="b"/>
            <a:pathLst>
              <a:path w="5564262" h="4443813">
                <a:moveTo>
                  <a:pt x="113939" y="0"/>
                </a:moveTo>
                <a:lnTo>
                  <a:pt x="5450322" y="0"/>
                </a:lnTo>
                <a:cubicBezTo>
                  <a:pt x="5513249" y="0"/>
                  <a:pt x="5564262" y="51012"/>
                  <a:pt x="5564262" y="113939"/>
                </a:cubicBezTo>
                <a:lnTo>
                  <a:pt x="5564262" y="4329874"/>
                </a:lnTo>
                <a:cubicBezTo>
                  <a:pt x="5564262" y="4392801"/>
                  <a:pt x="5513249" y="4443813"/>
                  <a:pt x="5450322" y="4443813"/>
                </a:cubicBezTo>
                <a:lnTo>
                  <a:pt x="113939" y="4443813"/>
                </a:lnTo>
                <a:cubicBezTo>
                  <a:pt x="51012" y="4443813"/>
                  <a:pt x="0" y="4392801"/>
                  <a:pt x="0" y="4329874"/>
                </a:cubicBezTo>
                <a:lnTo>
                  <a:pt x="0" y="113939"/>
                </a:lnTo>
                <a:cubicBezTo>
                  <a:pt x="0" y="51055"/>
                  <a:pt x="51055" y="0"/>
                  <a:pt x="113939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9" name="Text 17"/>
          <p:cNvSpPr/>
          <p:nvPr/>
        </p:nvSpPr>
        <p:spPr>
          <a:xfrm>
            <a:off x="6480116" y="1481271"/>
            <a:ext cx="5250916" cy="34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43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Market Drivers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551331" y="1975028"/>
            <a:ext cx="5108486" cy="759626"/>
          </a:xfrm>
          <a:custGeom>
            <a:avLst/>
            <a:gdLst/>
            <a:ahLst/>
            <a:cxnLst/>
            <a:rect l="l" t="t" r="r" b="b"/>
            <a:pathLst>
              <a:path w="5108486" h="759626">
                <a:moveTo>
                  <a:pt x="75963" y="0"/>
                </a:moveTo>
                <a:lnTo>
                  <a:pt x="5032523" y="0"/>
                </a:lnTo>
                <a:cubicBezTo>
                  <a:pt x="5074476" y="0"/>
                  <a:pt x="5108486" y="34010"/>
                  <a:pt x="5108486" y="75963"/>
                </a:cubicBezTo>
                <a:lnTo>
                  <a:pt x="5108486" y="683664"/>
                </a:lnTo>
                <a:cubicBezTo>
                  <a:pt x="5108486" y="725617"/>
                  <a:pt x="5074476" y="759626"/>
                  <a:pt x="5032523" y="759626"/>
                </a:cubicBezTo>
                <a:lnTo>
                  <a:pt x="75963" y="759626"/>
                </a:lnTo>
                <a:cubicBezTo>
                  <a:pt x="34038" y="759626"/>
                  <a:pt x="0" y="725588"/>
                  <a:pt x="0" y="683664"/>
                </a:cubicBezTo>
                <a:lnTo>
                  <a:pt x="0" y="75963"/>
                </a:lnTo>
                <a:cubicBezTo>
                  <a:pt x="0" y="34038"/>
                  <a:pt x="34038" y="0"/>
                  <a:pt x="7596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6703256" y="2126953"/>
            <a:ext cx="455776" cy="455776"/>
          </a:xfrm>
          <a:custGeom>
            <a:avLst/>
            <a:gdLst/>
            <a:ahLst/>
            <a:cxnLst/>
            <a:rect l="l" t="t" r="r" b="b"/>
            <a:pathLst>
              <a:path w="455776" h="455776">
                <a:moveTo>
                  <a:pt x="227888" y="0"/>
                </a:moveTo>
                <a:lnTo>
                  <a:pt x="227888" y="0"/>
                </a:lnTo>
                <a:cubicBezTo>
                  <a:pt x="353663" y="0"/>
                  <a:pt x="455776" y="102113"/>
                  <a:pt x="455776" y="227888"/>
                </a:cubicBezTo>
                <a:lnTo>
                  <a:pt x="455776" y="227888"/>
                </a:lnTo>
                <a:cubicBezTo>
                  <a:pt x="455776" y="353663"/>
                  <a:pt x="353663" y="455776"/>
                  <a:pt x="227888" y="455776"/>
                </a:cubicBezTo>
                <a:lnTo>
                  <a:pt x="227888" y="455776"/>
                </a:lnTo>
                <a:cubicBezTo>
                  <a:pt x="102113" y="455776"/>
                  <a:pt x="0" y="353663"/>
                  <a:pt x="0" y="227888"/>
                </a:cubicBezTo>
                <a:lnTo>
                  <a:pt x="0" y="227888"/>
                </a:lnTo>
                <a:cubicBezTo>
                  <a:pt x="0" y="102113"/>
                  <a:pt x="102113" y="0"/>
                  <a:pt x="22788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2" name="Text 20"/>
          <p:cNvSpPr/>
          <p:nvPr/>
        </p:nvSpPr>
        <p:spPr>
          <a:xfrm>
            <a:off x="6901026" y="2221907"/>
            <a:ext cx="151925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310957" y="2221907"/>
            <a:ext cx="2981533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Rise of Electronic Health Records (EHR)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551331" y="2886579"/>
            <a:ext cx="5108486" cy="759626"/>
          </a:xfrm>
          <a:custGeom>
            <a:avLst/>
            <a:gdLst/>
            <a:ahLst/>
            <a:cxnLst/>
            <a:rect l="l" t="t" r="r" b="b"/>
            <a:pathLst>
              <a:path w="5108486" h="759626">
                <a:moveTo>
                  <a:pt x="75963" y="0"/>
                </a:moveTo>
                <a:lnTo>
                  <a:pt x="5032523" y="0"/>
                </a:lnTo>
                <a:cubicBezTo>
                  <a:pt x="5074476" y="0"/>
                  <a:pt x="5108486" y="34010"/>
                  <a:pt x="5108486" y="75963"/>
                </a:cubicBezTo>
                <a:lnTo>
                  <a:pt x="5108486" y="683664"/>
                </a:lnTo>
                <a:cubicBezTo>
                  <a:pt x="5108486" y="725617"/>
                  <a:pt x="5074476" y="759626"/>
                  <a:pt x="5032523" y="759626"/>
                </a:cubicBezTo>
                <a:lnTo>
                  <a:pt x="75963" y="759626"/>
                </a:lnTo>
                <a:cubicBezTo>
                  <a:pt x="34038" y="759626"/>
                  <a:pt x="0" y="725588"/>
                  <a:pt x="0" y="683664"/>
                </a:cubicBezTo>
                <a:lnTo>
                  <a:pt x="0" y="75963"/>
                </a:lnTo>
                <a:cubicBezTo>
                  <a:pt x="0" y="34038"/>
                  <a:pt x="34038" y="0"/>
                  <a:pt x="7596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Shape 23"/>
          <p:cNvSpPr/>
          <p:nvPr/>
        </p:nvSpPr>
        <p:spPr>
          <a:xfrm>
            <a:off x="6703256" y="3038505"/>
            <a:ext cx="455776" cy="455776"/>
          </a:xfrm>
          <a:custGeom>
            <a:avLst/>
            <a:gdLst/>
            <a:ahLst/>
            <a:cxnLst/>
            <a:rect l="l" t="t" r="r" b="b"/>
            <a:pathLst>
              <a:path w="455776" h="455776">
                <a:moveTo>
                  <a:pt x="227888" y="0"/>
                </a:moveTo>
                <a:lnTo>
                  <a:pt x="227888" y="0"/>
                </a:lnTo>
                <a:cubicBezTo>
                  <a:pt x="353663" y="0"/>
                  <a:pt x="455776" y="102113"/>
                  <a:pt x="455776" y="227888"/>
                </a:cubicBezTo>
                <a:lnTo>
                  <a:pt x="455776" y="227888"/>
                </a:lnTo>
                <a:cubicBezTo>
                  <a:pt x="455776" y="353663"/>
                  <a:pt x="353663" y="455776"/>
                  <a:pt x="227888" y="455776"/>
                </a:cubicBezTo>
                <a:lnTo>
                  <a:pt x="227888" y="455776"/>
                </a:lnTo>
                <a:cubicBezTo>
                  <a:pt x="102113" y="455776"/>
                  <a:pt x="0" y="353663"/>
                  <a:pt x="0" y="227888"/>
                </a:cubicBezTo>
                <a:lnTo>
                  <a:pt x="0" y="227888"/>
                </a:lnTo>
                <a:cubicBezTo>
                  <a:pt x="0" y="102113"/>
                  <a:pt x="102113" y="0"/>
                  <a:pt x="22788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6" name="Text 24"/>
          <p:cNvSpPr/>
          <p:nvPr/>
        </p:nvSpPr>
        <p:spPr>
          <a:xfrm>
            <a:off x="6882777" y="3133458"/>
            <a:ext cx="189907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7310957" y="3133458"/>
            <a:ext cx="2563738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AI-Driven Healthcare Technology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551331" y="3798131"/>
            <a:ext cx="5108486" cy="759626"/>
          </a:xfrm>
          <a:custGeom>
            <a:avLst/>
            <a:gdLst/>
            <a:ahLst/>
            <a:cxnLst/>
            <a:rect l="l" t="t" r="r" b="b"/>
            <a:pathLst>
              <a:path w="5108486" h="759626">
                <a:moveTo>
                  <a:pt x="75963" y="0"/>
                </a:moveTo>
                <a:lnTo>
                  <a:pt x="5032523" y="0"/>
                </a:lnTo>
                <a:cubicBezTo>
                  <a:pt x="5074476" y="0"/>
                  <a:pt x="5108486" y="34010"/>
                  <a:pt x="5108486" y="75963"/>
                </a:cubicBezTo>
                <a:lnTo>
                  <a:pt x="5108486" y="683664"/>
                </a:lnTo>
                <a:cubicBezTo>
                  <a:pt x="5108486" y="725617"/>
                  <a:pt x="5074476" y="759626"/>
                  <a:pt x="5032523" y="759626"/>
                </a:cubicBezTo>
                <a:lnTo>
                  <a:pt x="75963" y="759626"/>
                </a:lnTo>
                <a:cubicBezTo>
                  <a:pt x="34038" y="759626"/>
                  <a:pt x="0" y="725588"/>
                  <a:pt x="0" y="683664"/>
                </a:cubicBezTo>
                <a:lnTo>
                  <a:pt x="0" y="75963"/>
                </a:lnTo>
                <a:cubicBezTo>
                  <a:pt x="0" y="34038"/>
                  <a:pt x="34038" y="0"/>
                  <a:pt x="7596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9" name="Shape 27"/>
          <p:cNvSpPr/>
          <p:nvPr/>
        </p:nvSpPr>
        <p:spPr>
          <a:xfrm>
            <a:off x="6703256" y="3950056"/>
            <a:ext cx="455776" cy="455776"/>
          </a:xfrm>
          <a:custGeom>
            <a:avLst/>
            <a:gdLst/>
            <a:ahLst/>
            <a:cxnLst/>
            <a:rect l="l" t="t" r="r" b="b"/>
            <a:pathLst>
              <a:path w="455776" h="455776">
                <a:moveTo>
                  <a:pt x="227888" y="0"/>
                </a:moveTo>
                <a:lnTo>
                  <a:pt x="227888" y="0"/>
                </a:lnTo>
                <a:cubicBezTo>
                  <a:pt x="353663" y="0"/>
                  <a:pt x="455776" y="102113"/>
                  <a:pt x="455776" y="227888"/>
                </a:cubicBezTo>
                <a:lnTo>
                  <a:pt x="455776" y="227888"/>
                </a:lnTo>
                <a:cubicBezTo>
                  <a:pt x="455776" y="353663"/>
                  <a:pt x="353663" y="455776"/>
                  <a:pt x="227888" y="455776"/>
                </a:cubicBezTo>
                <a:lnTo>
                  <a:pt x="227888" y="455776"/>
                </a:lnTo>
                <a:cubicBezTo>
                  <a:pt x="102113" y="455776"/>
                  <a:pt x="0" y="353663"/>
                  <a:pt x="0" y="227888"/>
                </a:cubicBezTo>
                <a:lnTo>
                  <a:pt x="0" y="227888"/>
                </a:lnTo>
                <a:cubicBezTo>
                  <a:pt x="0" y="102113"/>
                  <a:pt x="102113" y="0"/>
                  <a:pt x="22788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0" name="Text 28"/>
          <p:cNvSpPr/>
          <p:nvPr/>
        </p:nvSpPr>
        <p:spPr>
          <a:xfrm>
            <a:off x="6880329" y="4045009"/>
            <a:ext cx="199402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7310957" y="4045009"/>
            <a:ext cx="2421308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Aging Population = More Claims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551331" y="4709682"/>
            <a:ext cx="5108486" cy="759626"/>
          </a:xfrm>
          <a:custGeom>
            <a:avLst/>
            <a:gdLst/>
            <a:ahLst/>
            <a:cxnLst/>
            <a:rect l="l" t="t" r="r" b="b"/>
            <a:pathLst>
              <a:path w="5108486" h="759626">
                <a:moveTo>
                  <a:pt x="75963" y="0"/>
                </a:moveTo>
                <a:lnTo>
                  <a:pt x="5032523" y="0"/>
                </a:lnTo>
                <a:cubicBezTo>
                  <a:pt x="5074476" y="0"/>
                  <a:pt x="5108486" y="34010"/>
                  <a:pt x="5108486" y="75963"/>
                </a:cubicBezTo>
                <a:lnTo>
                  <a:pt x="5108486" y="683664"/>
                </a:lnTo>
                <a:cubicBezTo>
                  <a:pt x="5108486" y="725617"/>
                  <a:pt x="5074476" y="759626"/>
                  <a:pt x="5032523" y="759626"/>
                </a:cubicBezTo>
                <a:lnTo>
                  <a:pt x="75963" y="759626"/>
                </a:lnTo>
                <a:cubicBezTo>
                  <a:pt x="34038" y="759626"/>
                  <a:pt x="0" y="725588"/>
                  <a:pt x="0" y="683664"/>
                </a:cubicBezTo>
                <a:lnTo>
                  <a:pt x="0" y="75963"/>
                </a:lnTo>
                <a:cubicBezTo>
                  <a:pt x="0" y="34038"/>
                  <a:pt x="34038" y="0"/>
                  <a:pt x="7596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3" name="Shape 31"/>
          <p:cNvSpPr/>
          <p:nvPr/>
        </p:nvSpPr>
        <p:spPr>
          <a:xfrm>
            <a:off x="6703256" y="4861607"/>
            <a:ext cx="455776" cy="455776"/>
          </a:xfrm>
          <a:custGeom>
            <a:avLst/>
            <a:gdLst/>
            <a:ahLst/>
            <a:cxnLst/>
            <a:rect l="l" t="t" r="r" b="b"/>
            <a:pathLst>
              <a:path w="455776" h="455776">
                <a:moveTo>
                  <a:pt x="227888" y="0"/>
                </a:moveTo>
                <a:lnTo>
                  <a:pt x="227888" y="0"/>
                </a:lnTo>
                <a:cubicBezTo>
                  <a:pt x="353663" y="0"/>
                  <a:pt x="455776" y="102113"/>
                  <a:pt x="455776" y="227888"/>
                </a:cubicBezTo>
                <a:lnTo>
                  <a:pt x="455776" y="227888"/>
                </a:lnTo>
                <a:cubicBezTo>
                  <a:pt x="455776" y="353663"/>
                  <a:pt x="353663" y="455776"/>
                  <a:pt x="227888" y="455776"/>
                </a:cubicBezTo>
                <a:lnTo>
                  <a:pt x="227888" y="455776"/>
                </a:lnTo>
                <a:cubicBezTo>
                  <a:pt x="102113" y="455776"/>
                  <a:pt x="0" y="353663"/>
                  <a:pt x="0" y="227888"/>
                </a:cubicBezTo>
                <a:lnTo>
                  <a:pt x="0" y="227888"/>
                </a:lnTo>
                <a:cubicBezTo>
                  <a:pt x="0" y="102113"/>
                  <a:pt x="102113" y="0"/>
                  <a:pt x="22788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4" name="Text 32"/>
          <p:cNvSpPr/>
          <p:nvPr/>
        </p:nvSpPr>
        <p:spPr>
          <a:xfrm>
            <a:off x="6882851" y="4956561"/>
            <a:ext cx="189907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7310957" y="4956561"/>
            <a:ext cx="2411813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46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Annual Coding System Updates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323443" y="5925084"/>
            <a:ext cx="5564262" cy="1025495"/>
          </a:xfrm>
          <a:custGeom>
            <a:avLst/>
            <a:gdLst/>
            <a:ahLst/>
            <a:cxnLst/>
            <a:rect l="l" t="t" r="r" b="b"/>
            <a:pathLst>
              <a:path w="5564262" h="1025495">
                <a:moveTo>
                  <a:pt x="113943" y="0"/>
                </a:moveTo>
                <a:lnTo>
                  <a:pt x="5450319" y="0"/>
                </a:lnTo>
                <a:cubicBezTo>
                  <a:pt x="5513248" y="0"/>
                  <a:pt x="5564262" y="51014"/>
                  <a:pt x="5564262" y="113943"/>
                </a:cubicBezTo>
                <a:lnTo>
                  <a:pt x="5564262" y="911553"/>
                </a:lnTo>
                <a:cubicBezTo>
                  <a:pt x="5564262" y="974481"/>
                  <a:pt x="5513248" y="1025495"/>
                  <a:pt x="5450319" y="1025495"/>
                </a:cubicBezTo>
                <a:lnTo>
                  <a:pt x="113943" y="1025495"/>
                </a:lnTo>
                <a:cubicBezTo>
                  <a:pt x="51014" y="1025495"/>
                  <a:pt x="0" y="974481"/>
                  <a:pt x="0" y="911553"/>
                </a:cubicBezTo>
                <a:lnTo>
                  <a:pt x="0" y="113943"/>
                </a:lnTo>
                <a:cubicBezTo>
                  <a:pt x="0" y="51056"/>
                  <a:pt x="51056" y="0"/>
                  <a:pt x="113943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7" name="Text 35"/>
          <p:cNvSpPr/>
          <p:nvPr/>
        </p:nvSpPr>
        <p:spPr>
          <a:xfrm>
            <a:off x="6456377" y="6114991"/>
            <a:ext cx="5298393" cy="303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794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Remote Work Revolution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470620" y="6494804"/>
            <a:ext cx="5269907" cy="26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4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 from anywhere with just a laptop and internet!</a:t>
            </a:r>
            <a:endParaRPr lang="en-US" sz="16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7A67030-0F6F-485C-9003-1F020671DD05}"/>
              </a:ext>
            </a:extLst>
          </p:cNvPr>
          <p:cNvSpPr txBox="1"/>
          <p:nvPr/>
        </p:nvSpPr>
        <p:spPr>
          <a:xfrm>
            <a:off x="11501120" y="2743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1019" y="421019"/>
            <a:ext cx="9474821" cy="421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315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Work From Home: Earning Potential in India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421019" y="912207"/>
            <a:ext cx="842037" cy="35085"/>
          </a:xfrm>
          <a:custGeom>
            <a:avLst/>
            <a:gdLst/>
            <a:ahLst/>
            <a:cxnLst/>
            <a:rect l="l" t="t" r="r" b="b"/>
            <a:pathLst>
              <a:path w="842037" h="35085">
                <a:moveTo>
                  <a:pt x="0" y="0"/>
                </a:moveTo>
                <a:lnTo>
                  <a:pt x="842037" y="0"/>
                </a:lnTo>
                <a:lnTo>
                  <a:pt x="842037" y="35085"/>
                </a:lnTo>
                <a:lnTo>
                  <a:pt x="0" y="35085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Shape 2"/>
          <p:cNvSpPr/>
          <p:nvPr/>
        </p:nvSpPr>
        <p:spPr>
          <a:xfrm>
            <a:off x="421019" y="2203770"/>
            <a:ext cx="5604812" cy="3683914"/>
          </a:xfrm>
          <a:custGeom>
            <a:avLst/>
            <a:gdLst/>
            <a:ahLst/>
            <a:cxnLst/>
            <a:rect l="l" t="t" r="r" b="b"/>
            <a:pathLst>
              <a:path w="5604812" h="3683914">
                <a:moveTo>
                  <a:pt x="105249" y="0"/>
                </a:moveTo>
                <a:lnTo>
                  <a:pt x="5499562" y="0"/>
                </a:lnTo>
                <a:cubicBezTo>
                  <a:pt x="5557690" y="0"/>
                  <a:pt x="5604812" y="47122"/>
                  <a:pt x="5604812" y="105249"/>
                </a:cubicBezTo>
                <a:lnTo>
                  <a:pt x="5604812" y="3578664"/>
                </a:lnTo>
                <a:cubicBezTo>
                  <a:pt x="5604812" y="3636792"/>
                  <a:pt x="5557690" y="3683914"/>
                  <a:pt x="5499562" y="3683914"/>
                </a:cubicBezTo>
                <a:lnTo>
                  <a:pt x="105249" y="3683914"/>
                </a:lnTo>
                <a:cubicBezTo>
                  <a:pt x="47122" y="3683914"/>
                  <a:pt x="0" y="3636792"/>
                  <a:pt x="0" y="3578664"/>
                </a:cubicBezTo>
                <a:lnTo>
                  <a:pt x="0" y="105249"/>
                </a:lnTo>
                <a:cubicBezTo>
                  <a:pt x="0" y="47161"/>
                  <a:pt x="47161" y="0"/>
                  <a:pt x="105249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5" name="Text 3"/>
          <p:cNvSpPr/>
          <p:nvPr/>
        </p:nvSpPr>
        <p:spPr>
          <a:xfrm>
            <a:off x="578901" y="2414279"/>
            <a:ext cx="5289047" cy="2806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58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Salary Progression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31528" y="2835298"/>
            <a:ext cx="5183793" cy="842037"/>
          </a:xfrm>
          <a:custGeom>
            <a:avLst/>
            <a:gdLst/>
            <a:ahLst/>
            <a:cxnLst/>
            <a:rect l="l" t="t" r="r" b="b"/>
            <a:pathLst>
              <a:path w="5183793" h="842037">
                <a:moveTo>
                  <a:pt x="70167" y="0"/>
                </a:moveTo>
                <a:lnTo>
                  <a:pt x="5113626" y="0"/>
                </a:lnTo>
                <a:cubicBezTo>
                  <a:pt x="5152378" y="0"/>
                  <a:pt x="5183793" y="31415"/>
                  <a:pt x="5183793" y="70167"/>
                </a:cubicBezTo>
                <a:lnTo>
                  <a:pt x="5183793" y="771870"/>
                </a:lnTo>
                <a:cubicBezTo>
                  <a:pt x="5183793" y="810623"/>
                  <a:pt x="5152378" y="842037"/>
                  <a:pt x="5113626" y="842037"/>
                </a:cubicBezTo>
                <a:lnTo>
                  <a:pt x="70167" y="842037"/>
                </a:lnTo>
                <a:cubicBezTo>
                  <a:pt x="31415" y="842037"/>
                  <a:pt x="0" y="810623"/>
                  <a:pt x="0" y="771870"/>
                </a:cubicBezTo>
                <a:lnTo>
                  <a:pt x="0" y="70167"/>
                </a:lnTo>
                <a:cubicBezTo>
                  <a:pt x="0" y="31441"/>
                  <a:pt x="31441" y="0"/>
                  <a:pt x="70167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771868" y="2993180"/>
            <a:ext cx="1368311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Freshers (0-1 Year)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733994" y="2975637"/>
            <a:ext cx="1043776" cy="2806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658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₹25K-30K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1868" y="3326486"/>
            <a:ext cx="4973283" cy="2105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10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Entry-level CPC certified coders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31528" y="3817675"/>
            <a:ext cx="5183793" cy="842037"/>
          </a:xfrm>
          <a:custGeom>
            <a:avLst/>
            <a:gdLst/>
            <a:ahLst/>
            <a:cxnLst/>
            <a:rect l="l" t="t" r="r" b="b"/>
            <a:pathLst>
              <a:path w="5183793" h="842037">
                <a:moveTo>
                  <a:pt x="70167" y="0"/>
                </a:moveTo>
                <a:lnTo>
                  <a:pt x="5113626" y="0"/>
                </a:lnTo>
                <a:cubicBezTo>
                  <a:pt x="5152378" y="0"/>
                  <a:pt x="5183793" y="31415"/>
                  <a:pt x="5183793" y="70167"/>
                </a:cubicBezTo>
                <a:lnTo>
                  <a:pt x="5183793" y="771870"/>
                </a:lnTo>
                <a:cubicBezTo>
                  <a:pt x="5183793" y="810623"/>
                  <a:pt x="5152378" y="842037"/>
                  <a:pt x="5113626" y="842037"/>
                </a:cubicBezTo>
                <a:lnTo>
                  <a:pt x="70167" y="842037"/>
                </a:lnTo>
                <a:cubicBezTo>
                  <a:pt x="31415" y="842037"/>
                  <a:pt x="0" y="810623"/>
                  <a:pt x="0" y="771870"/>
                </a:cubicBezTo>
                <a:lnTo>
                  <a:pt x="0" y="70167"/>
                </a:lnTo>
                <a:cubicBezTo>
                  <a:pt x="0" y="31441"/>
                  <a:pt x="31441" y="0"/>
                  <a:pt x="70167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771868" y="3975557"/>
            <a:ext cx="1499879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1-3 Years Experience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727895" y="3958014"/>
            <a:ext cx="1052547" cy="2806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658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₹35K-50K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71868" y="4308863"/>
            <a:ext cx="4973283" cy="2105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10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Specialty coders building expertise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31528" y="4800052"/>
            <a:ext cx="5183793" cy="877122"/>
          </a:xfrm>
          <a:custGeom>
            <a:avLst/>
            <a:gdLst/>
            <a:ahLst/>
            <a:cxnLst/>
            <a:rect l="l" t="t" r="r" b="b"/>
            <a:pathLst>
              <a:path w="5183793" h="877122">
                <a:moveTo>
                  <a:pt x="70170" y="0"/>
                </a:moveTo>
                <a:lnTo>
                  <a:pt x="5113623" y="0"/>
                </a:lnTo>
                <a:cubicBezTo>
                  <a:pt x="5152377" y="0"/>
                  <a:pt x="5183793" y="31416"/>
                  <a:pt x="5183793" y="70170"/>
                </a:cubicBezTo>
                <a:lnTo>
                  <a:pt x="5183793" y="806953"/>
                </a:lnTo>
                <a:cubicBezTo>
                  <a:pt x="5183793" y="845706"/>
                  <a:pt x="5152377" y="877122"/>
                  <a:pt x="5113623" y="877122"/>
                </a:cubicBezTo>
                <a:lnTo>
                  <a:pt x="70170" y="877122"/>
                </a:lnTo>
                <a:cubicBezTo>
                  <a:pt x="31416" y="877122"/>
                  <a:pt x="0" y="845706"/>
                  <a:pt x="0" y="806953"/>
                </a:cubicBezTo>
                <a:lnTo>
                  <a:pt x="0" y="70170"/>
                </a:lnTo>
                <a:cubicBezTo>
                  <a:pt x="0" y="31442"/>
                  <a:pt x="31442" y="0"/>
                  <a:pt x="70170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5" name="Text 13"/>
          <p:cNvSpPr/>
          <p:nvPr/>
        </p:nvSpPr>
        <p:spPr>
          <a:xfrm>
            <a:off x="771868" y="4975476"/>
            <a:ext cx="1640219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Experienced (3+ Years)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88926" y="4940391"/>
            <a:ext cx="1219200" cy="3157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72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₹50K-1L+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71868" y="5326325"/>
            <a:ext cx="4973283" cy="2105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105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HCC, Surgery, IP Coding Specialists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323298" y="1175344"/>
            <a:ext cx="5569727" cy="2806791"/>
          </a:xfrm>
          <a:custGeom>
            <a:avLst/>
            <a:gdLst/>
            <a:ahLst/>
            <a:cxnLst/>
            <a:rect l="l" t="t" r="r" b="b"/>
            <a:pathLst>
              <a:path w="5569727" h="2806791">
                <a:moveTo>
                  <a:pt x="105255" y="0"/>
                </a:moveTo>
                <a:lnTo>
                  <a:pt x="5464472" y="0"/>
                </a:lnTo>
                <a:cubicBezTo>
                  <a:pt x="5522602" y="0"/>
                  <a:pt x="5569727" y="47124"/>
                  <a:pt x="5569727" y="105255"/>
                </a:cubicBezTo>
                <a:lnTo>
                  <a:pt x="5569727" y="2701537"/>
                </a:lnTo>
                <a:cubicBezTo>
                  <a:pt x="5569727" y="2759667"/>
                  <a:pt x="5522602" y="2806791"/>
                  <a:pt x="5464472" y="2806791"/>
                </a:cubicBezTo>
                <a:lnTo>
                  <a:pt x="105255" y="2806791"/>
                </a:lnTo>
                <a:cubicBezTo>
                  <a:pt x="47124" y="2806791"/>
                  <a:pt x="0" y="2759667"/>
                  <a:pt x="0" y="2701537"/>
                </a:cubicBezTo>
                <a:lnTo>
                  <a:pt x="0" y="105255"/>
                </a:lnTo>
                <a:cubicBezTo>
                  <a:pt x="0" y="47163"/>
                  <a:pt x="47163" y="0"/>
                  <a:pt x="105255" y="0"/>
                </a:cubicBezTo>
                <a:close/>
              </a:path>
            </a:pathLst>
          </a:custGeom>
          <a:solidFill>
            <a:srgbClr val="F9FAFB"/>
          </a:solidFill>
          <a:ln w="50800">
            <a:solidFill>
              <a:srgbClr val="C41E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98722" y="1403396"/>
            <a:ext cx="5218878" cy="2806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58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What You Get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560121" y="1833186"/>
            <a:ext cx="2464714" cy="877122"/>
          </a:xfrm>
          <a:custGeom>
            <a:avLst/>
            <a:gdLst/>
            <a:ahLst/>
            <a:cxnLst/>
            <a:rect l="l" t="t" r="r" b="b"/>
            <a:pathLst>
              <a:path w="2464714" h="877122">
                <a:moveTo>
                  <a:pt x="70170" y="0"/>
                </a:moveTo>
                <a:lnTo>
                  <a:pt x="2394544" y="0"/>
                </a:lnTo>
                <a:cubicBezTo>
                  <a:pt x="2433298" y="0"/>
                  <a:pt x="2464714" y="31416"/>
                  <a:pt x="2464714" y="70170"/>
                </a:cubicBezTo>
                <a:lnTo>
                  <a:pt x="2464714" y="806953"/>
                </a:lnTo>
                <a:cubicBezTo>
                  <a:pt x="2464714" y="845706"/>
                  <a:pt x="2433298" y="877122"/>
                  <a:pt x="2394544" y="877122"/>
                </a:cubicBezTo>
                <a:lnTo>
                  <a:pt x="70170" y="877122"/>
                </a:lnTo>
                <a:cubicBezTo>
                  <a:pt x="31416" y="877122"/>
                  <a:pt x="0" y="845706"/>
                  <a:pt x="0" y="806953"/>
                </a:cubicBezTo>
                <a:lnTo>
                  <a:pt x="0" y="70170"/>
                </a:lnTo>
                <a:cubicBezTo>
                  <a:pt x="0" y="31442"/>
                  <a:pt x="31442" y="0"/>
                  <a:pt x="70170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336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665090" y="1982296"/>
            <a:ext cx="263137" cy="263137"/>
          </a:xfrm>
          <a:custGeom>
            <a:avLst/>
            <a:gdLst/>
            <a:ahLst/>
            <a:cxnLst/>
            <a:rect l="l" t="t" r="r" b="b"/>
            <a:pathLst>
              <a:path w="263137" h="263137">
                <a:moveTo>
                  <a:pt x="142772" y="4420"/>
                </a:moveTo>
                <a:cubicBezTo>
                  <a:pt x="136451" y="-1439"/>
                  <a:pt x="126686" y="-1439"/>
                  <a:pt x="120416" y="4420"/>
                </a:cubicBezTo>
                <a:lnTo>
                  <a:pt x="5294" y="111319"/>
                </a:lnTo>
                <a:cubicBezTo>
                  <a:pt x="360" y="115945"/>
                  <a:pt x="-1285" y="123088"/>
                  <a:pt x="1182" y="129358"/>
                </a:cubicBezTo>
                <a:cubicBezTo>
                  <a:pt x="3649" y="135628"/>
                  <a:pt x="9662" y="139791"/>
                  <a:pt x="16446" y="139791"/>
                </a:cubicBezTo>
                <a:lnTo>
                  <a:pt x="24669" y="139791"/>
                </a:lnTo>
                <a:lnTo>
                  <a:pt x="24669" y="230245"/>
                </a:lnTo>
                <a:cubicBezTo>
                  <a:pt x="24669" y="248387"/>
                  <a:pt x="39419" y="263137"/>
                  <a:pt x="57561" y="263137"/>
                </a:cubicBezTo>
                <a:lnTo>
                  <a:pt x="205576" y="263137"/>
                </a:lnTo>
                <a:cubicBezTo>
                  <a:pt x="223718" y="263137"/>
                  <a:pt x="238468" y="248387"/>
                  <a:pt x="238468" y="230245"/>
                </a:cubicBezTo>
                <a:lnTo>
                  <a:pt x="238468" y="139791"/>
                </a:lnTo>
                <a:lnTo>
                  <a:pt x="246691" y="139791"/>
                </a:lnTo>
                <a:cubicBezTo>
                  <a:pt x="253475" y="139791"/>
                  <a:pt x="259539" y="135628"/>
                  <a:pt x="262006" y="129358"/>
                </a:cubicBezTo>
                <a:cubicBezTo>
                  <a:pt x="264473" y="123088"/>
                  <a:pt x="262828" y="115893"/>
                  <a:pt x="257895" y="111319"/>
                </a:cubicBezTo>
                <a:lnTo>
                  <a:pt x="142772" y="4420"/>
                </a:lnTo>
                <a:close/>
                <a:moveTo>
                  <a:pt x="123345" y="164460"/>
                </a:moveTo>
                <a:lnTo>
                  <a:pt x="139791" y="164460"/>
                </a:lnTo>
                <a:cubicBezTo>
                  <a:pt x="153411" y="164460"/>
                  <a:pt x="164460" y="175510"/>
                  <a:pt x="164460" y="189129"/>
                </a:cubicBezTo>
                <a:lnTo>
                  <a:pt x="164460" y="238468"/>
                </a:lnTo>
                <a:lnTo>
                  <a:pt x="98676" y="238468"/>
                </a:lnTo>
                <a:lnTo>
                  <a:pt x="98676" y="189129"/>
                </a:lnTo>
                <a:cubicBezTo>
                  <a:pt x="98676" y="175510"/>
                  <a:pt x="109726" y="164460"/>
                  <a:pt x="123345" y="16446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2" name="Text 20"/>
          <p:cNvSpPr/>
          <p:nvPr/>
        </p:nvSpPr>
        <p:spPr>
          <a:xfrm>
            <a:off x="6669761" y="2315603"/>
            <a:ext cx="2245433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 From Home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9186760" y="1833186"/>
            <a:ext cx="2464714" cy="877122"/>
          </a:xfrm>
          <a:custGeom>
            <a:avLst/>
            <a:gdLst/>
            <a:ahLst/>
            <a:cxnLst/>
            <a:rect l="l" t="t" r="r" b="b"/>
            <a:pathLst>
              <a:path w="2464714" h="877122">
                <a:moveTo>
                  <a:pt x="70170" y="0"/>
                </a:moveTo>
                <a:lnTo>
                  <a:pt x="2394544" y="0"/>
                </a:lnTo>
                <a:cubicBezTo>
                  <a:pt x="2433298" y="0"/>
                  <a:pt x="2464714" y="31416"/>
                  <a:pt x="2464714" y="70170"/>
                </a:cubicBezTo>
                <a:lnTo>
                  <a:pt x="2464714" y="806953"/>
                </a:lnTo>
                <a:cubicBezTo>
                  <a:pt x="2464714" y="845706"/>
                  <a:pt x="2433298" y="877122"/>
                  <a:pt x="2394544" y="877122"/>
                </a:cubicBezTo>
                <a:lnTo>
                  <a:pt x="70170" y="877122"/>
                </a:lnTo>
                <a:cubicBezTo>
                  <a:pt x="31416" y="877122"/>
                  <a:pt x="0" y="845706"/>
                  <a:pt x="0" y="806953"/>
                </a:cubicBezTo>
                <a:lnTo>
                  <a:pt x="0" y="70170"/>
                </a:lnTo>
                <a:cubicBezTo>
                  <a:pt x="0" y="31442"/>
                  <a:pt x="31442" y="0"/>
                  <a:pt x="70170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336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291728" y="1982296"/>
            <a:ext cx="263137" cy="263137"/>
          </a:xfrm>
          <a:custGeom>
            <a:avLst/>
            <a:gdLst/>
            <a:ahLst/>
            <a:cxnLst/>
            <a:rect l="l" t="t" r="r" b="b"/>
            <a:pathLst>
              <a:path w="263137" h="263137">
                <a:moveTo>
                  <a:pt x="131568" y="0"/>
                </a:moveTo>
                <a:cubicBezTo>
                  <a:pt x="204183" y="0"/>
                  <a:pt x="263137" y="58954"/>
                  <a:pt x="263137" y="131568"/>
                </a:cubicBezTo>
                <a:cubicBezTo>
                  <a:pt x="263137" y="204183"/>
                  <a:pt x="204183" y="263137"/>
                  <a:pt x="131568" y="263137"/>
                </a:cubicBezTo>
                <a:cubicBezTo>
                  <a:pt x="58954" y="263137"/>
                  <a:pt x="0" y="204183"/>
                  <a:pt x="0" y="131568"/>
                </a:cubicBezTo>
                <a:cubicBezTo>
                  <a:pt x="0" y="58954"/>
                  <a:pt x="58954" y="0"/>
                  <a:pt x="131568" y="0"/>
                </a:cubicBezTo>
                <a:close/>
                <a:moveTo>
                  <a:pt x="119234" y="61673"/>
                </a:moveTo>
                <a:lnTo>
                  <a:pt x="119234" y="131568"/>
                </a:lnTo>
                <a:cubicBezTo>
                  <a:pt x="119234" y="135680"/>
                  <a:pt x="121290" y="139534"/>
                  <a:pt x="124733" y="141847"/>
                </a:cubicBezTo>
                <a:lnTo>
                  <a:pt x="174071" y="174739"/>
                </a:lnTo>
                <a:cubicBezTo>
                  <a:pt x="179724" y="178542"/>
                  <a:pt x="187382" y="177001"/>
                  <a:pt x="191185" y="171296"/>
                </a:cubicBezTo>
                <a:cubicBezTo>
                  <a:pt x="194988" y="165591"/>
                  <a:pt x="193447" y="157985"/>
                  <a:pt x="187742" y="154182"/>
                </a:cubicBezTo>
                <a:lnTo>
                  <a:pt x="143903" y="124990"/>
                </a:lnTo>
                <a:lnTo>
                  <a:pt x="143903" y="61673"/>
                </a:lnTo>
                <a:cubicBezTo>
                  <a:pt x="143903" y="54837"/>
                  <a:pt x="138404" y="49338"/>
                  <a:pt x="131568" y="49338"/>
                </a:cubicBezTo>
                <a:cubicBezTo>
                  <a:pt x="124733" y="49338"/>
                  <a:pt x="119234" y="54837"/>
                  <a:pt x="119234" y="61673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5" name="Text 23"/>
          <p:cNvSpPr/>
          <p:nvPr/>
        </p:nvSpPr>
        <p:spPr>
          <a:xfrm>
            <a:off x="9296400" y="2315603"/>
            <a:ext cx="2245433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Flexible Hours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560121" y="2868190"/>
            <a:ext cx="2464714" cy="877122"/>
          </a:xfrm>
          <a:custGeom>
            <a:avLst/>
            <a:gdLst/>
            <a:ahLst/>
            <a:cxnLst/>
            <a:rect l="l" t="t" r="r" b="b"/>
            <a:pathLst>
              <a:path w="2464714" h="877122">
                <a:moveTo>
                  <a:pt x="70170" y="0"/>
                </a:moveTo>
                <a:lnTo>
                  <a:pt x="2394544" y="0"/>
                </a:lnTo>
                <a:cubicBezTo>
                  <a:pt x="2433298" y="0"/>
                  <a:pt x="2464714" y="31416"/>
                  <a:pt x="2464714" y="70170"/>
                </a:cubicBezTo>
                <a:lnTo>
                  <a:pt x="2464714" y="806953"/>
                </a:lnTo>
                <a:cubicBezTo>
                  <a:pt x="2464714" y="845706"/>
                  <a:pt x="2433298" y="877122"/>
                  <a:pt x="2394544" y="877122"/>
                </a:cubicBezTo>
                <a:lnTo>
                  <a:pt x="70170" y="877122"/>
                </a:lnTo>
                <a:cubicBezTo>
                  <a:pt x="31416" y="877122"/>
                  <a:pt x="0" y="845706"/>
                  <a:pt x="0" y="806953"/>
                </a:cubicBezTo>
                <a:lnTo>
                  <a:pt x="0" y="70170"/>
                </a:lnTo>
                <a:cubicBezTo>
                  <a:pt x="0" y="31442"/>
                  <a:pt x="31442" y="0"/>
                  <a:pt x="70170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336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665090" y="3017301"/>
            <a:ext cx="263137" cy="263137"/>
          </a:xfrm>
          <a:custGeom>
            <a:avLst/>
            <a:gdLst/>
            <a:ahLst/>
            <a:cxnLst/>
            <a:rect l="l" t="t" r="r" b="b"/>
            <a:pathLst>
              <a:path w="263137" h="263137">
                <a:moveTo>
                  <a:pt x="32892" y="32892"/>
                </a:moveTo>
                <a:cubicBezTo>
                  <a:pt x="32892" y="23795"/>
                  <a:pt x="25543" y="16446"/>
                  <a:pt x="16446" y="16446"/>
                </a:cubicBezTo>
                <a:cubicBezTo>
                  <a:pt x="7349" y="16446"/>
                  <a:pt x="0" y="23795"/>
                  <a:pt x="0" y="32892"/>
                </a:cubicBezTo>
                <a:lnTo>
                  <a:pt x="0" y="205576"/>
                </a:lnTo>
                <a:cubicBezTo>
                  <a:pt x="0" y="228292"/>
                  <a:pt x="18399" y="246691"/>
                  <a:pt x="41115" y="246691"/>
                </a:cubicBezTo>
                <a:lnTo>
                  <a:pt x="246691" y="246691"/>
                </a:lnTo>
                <a:cubicBezTo>
                  <a:pt x="255787" y="246691"/>
                  <a:pt x="263137" y="239341"/>
                  <a:pt x="263137" y="230245"/>
                </a:cubicBezTo>
                <a:cubicBezTo>
                  <a:pt x="263137" y="221148"/>
                  <a:pt x="255787" y="213799"/>
                  <a:pt x="246691" y="213799"/>
                </a:cubicBezTo>
                <a:lnTo>
                  <a:pt x="41115" y="213799"/>
                </a:lnTo>
                <a:cubicBezTo>
                  <a:pt x="36592" y="213799"/>
                  <a:pt x="32892" y="210098"/>
                  <a:pt x="32892" y="205576"/>
                </a:cubicBezTo>
                <a:lnTo>
                  <a:pt x="32892" y="32892"/>
                </a:lnTo>
                <a:close/>
                <a:moveTo>
                  <a:pt x="241860" y="77399"/>
                </a:moveTo>
                <a:cubicBezTo>
                  <a:pt x="248284" y="70975"/>
                  <a:pt x="248284" y="60542"/>
                  <a:pt x="241860" y="54118"/>
                </a:cubicBezTo>
                <a:cubicBezTo>
                  <a:pt x="235435" y="47694"/>
                  <a:pt x="225002" y="47694"/>
                  <a:pt x="218578" y="54118"/>
                </a:cubicBezTo>
                <a:lnTo>
                  <a:pt x="164460" y="108287"/>
                </a:lnTo>
                <a:lnTo>
                  <a:pt x="134960" y="78838"/>
                </a:lnTo>
                <a:cubicBezTo>
                  <a:pt x="128536" y="72414"/>
                  <a:pt x="118103" y="72414"/>
                  <a:pt x="111679" y="78838"/>
                </a:cubicBezTo>
                <a:lnTo>
                  <a:pt x="62341" y="128176"/>
                </a:lnTo>
                <a:cubicBezTo>
                  <a:pt x="55917" y="134601"/>
                  <a:pt x="55917" y="145034"/>
                  <a:pt x="62341" y="151458"/>
                </a:cubicBezTo>
                <a:cubicBezTo>
                  <a:pt x="68765" y="157882"/>
                  <a:pt x="79198" y="157882"/>
                  <a:pt x="85622" y="151458"/>
                </a:cubicBezTo>
                <a:lnTo>
                  <a:pt x="123345" y="113735"/>
                </a:lnTo>
                <a:lnTo>
                  <a:pt x="152845" y="143235"/>
                </a:lnTo>
                <a:cubicBezTo>
                  <a:pt x="159270" y="149659"/>
                  <a:pt x="169703" y="149659"/>
                  <a:pt x="176127" y="143235"/>
                </a:cubicBezTo>
                <a:lnTo>
                  <a:pt x="241911" y="77451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8" name="Text 26"/>
          <p:cNvSpPr/>
          <p:nvPr/>
        </p:nvSpPr>
        <p:spPr>
          <a:xfrm>
            <a:off x="6669761" y="3350607"/>
            <a:ext cx="2245433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Career Growth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9186760" y="2868190"/>
            <a:ext cx="2464714" cy="877122"/>
          </a:xfrm>
          <a:custGeom>
            <a:avLst/>
            <a:gdLst/>
            <a:ahLst/>
            <a:cxnLst/>
            <a:rect l="l" t="t" r="r" b="b"/>
            <a:pathLst>
              <a:path w="2464714" h="877122">
                <a:moveTo>
                  <a:pt x="70170" y="0"/>
                </a:moveTo>
                <a:lnTo>
                  <a:pt x="2394544" y="0"/>
                </a:lnTo>
                <a:cubicBezTo>
                  <a:pt x="2433298" y="0"/>
                  <a:pt x="2464714" y="31416"/>
                  <a:pt x="2464714" y="70170"/>
                </a:cubicBezTo>
                <a:lnTo>
                  <a:pt x="2464714" y="806953"/>
                </a:lnTo>
                <a:cubicBezTo>
                  <a:pt x="2464714" y="845706"/>
                  <a:pt x="2433298" y="877122"/>
                  <a:pt x="2394544" y="877122"/>
                </a:cubicBezTo>
                <a:lnTo>
                  <a:pt x="70170" y="877122"/>
                </a:lnTo>
                <a:cubicBezTo>
                  <a:pt x="31416" y="877122"/>
                  <a:pt x="0" y="845706"/>
                  <a:pt x="0" y="806953"/>
                </a:cubicBezTo>
                <a:lnTo>
                  <a:pt x="0" y="70170"/>
                </a:lnTo>
                <a:cubicBezTo>
                  <a:pt x="0" y="31442"/>
                  <a:pt x="31442" y="0"/>
                  <a:pt x="70170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336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341066" y="3017301"/>
            <a:ext cx="164460" cy="263137"/>
          </a:xfrm>
          <a:custGeom>
            <a:avLst/>
            <a:gdLst/>
            <a:ahLst/>
            <a:cxnLst/>
            <a:rect l="l" t="t" r="r" b="b"/>
            <a:pathLst>
              <a:path w="164460" h="263137">
                <a:moveTo>
                  <a:pt x="69896" y="12335"/>
                </a:moveTo>
                <a:cubicBezTo>
                  <a:pt x="69896" y="5499"/>
                  <a:pt x="75395" y="0"/>
                  <a:pt x="82230" y="0"/>
                </a:cubicBezTo>
                <a:cubicBezTo>
                  <a:pt x="89066" y="0"/>
                  <a:pt x="94565" y="5499"/>
                  <a:pt x="94565" y="12335"/>
                </a:cubicBezTo>
                <a:lnTo>
                  <a:pt x="94565" y="32892"/>
                </a:lnTo>
                <a:lnTo>
                  <a:pt x="123345" y="32892"/>
                </a:lnTo>
                <a:cubicBezTo>
                  <a:pt x="132442" y="32892"/>
                  <a:pt x="139791" y="40241"/>
                  <a:pt x="139791" y="49338"/>
                </a:cubicBezTo>
                <a:cubicBezTo>
                  <a:pt x="139791" y="58435"/>
                  <a:pt x="132442" y="65784"/>
                  <a:pt x="123345" y="65784"/>
                </a:cubicBezTo>
                <a:lnTo>
                  <a:pt x="64294" y="65784"/>
                </a:lnTo>
                <a:cubicBezTo>
                  <a:pt x="51497" y="65784"/>
                  <a:pt x="41115" y="76166"/>
                  <a:pt x="41115" y="88963"/>
                </a:cubicBezTo>
                <a:cubicBezTo>
                  <a:pt x="41115" y="100526"/>
                  <a:pt x="49595" y="110291"/>
                  <a:pt x="61005" y="111936"/>
                </a:cubicBezTo>
                <a:lnTo>
                  <a:pt x="108081" y="118668"/>
                </a:lnTo>
                <a:cubicBezTo>
                  <a:pt x="135731" y="122626"/>
                  <a:pt x="156237" y="146267"/>
                  <a:pt x="156237" y="174174"/>
                </a:cubicBezTo>
                <a:cubicBezTo>
                  <a:pt x="156237" y="205164"/>
                  <a:pt x="131106" y="230245"/>
                  <a:pt x="100167" y="230245"/>
                </a:cubicBezTo>
                <a:lnTo>
                  <a:pt x="94565" y="230245"/>
                </a:lnTo>
                <a:lnTo>
                  <a:pt x="94565" y="250802"/>
                </a:lnTo>
                <a:cubicBezTo>
                  <a:pt x="94565" y="257638"/>
                  <a:pt x="89066" y="263137"/>
                  <a:pt x="82230" y="263137"/>
                </a:cubicBezTo>
                <a:cubicBezTo>
                  <a:pt x="75395" y="263137"/>
                  <a:pt x="69896" y="257638"/>
                  <a:pt x="69896" y="250802"/>
                </a:cubicBezTo>
                <a:lnTo>
                  <a:pt x="69896" y="230245"/>
                </a:lnTo>
                <a:lnTo>
                  <a:pt x="32892" y="230245"/>
                </a:lnTo>
                <a:cubicBezTo>
                  <a:pt x="23795" y="230245"/>
                  <a:pt x="16446" y="222895"/>
                  <a:pt x="16446" y="213799"/>
                </a:cubicBezTo>
                <a:cubicBezTo>
                  <a:pt x="16446" y="204702"/>
                  <a:pt x="23795" y="197353"/>
                  <a:pt x="32892" y="197353"/>
                </a:cubicBezTo>
                <a:lnTo>
                  <a:pt x="100167" y="197353"/>
                </a:lnTo>
                <a:cubicBezTo>
                  <a:pt x="112964" y="197353"/>
                  <a:pt x="123345" y="186971"/>
                  <a:pt x="123345" y="174174"/>
                </a:cubicBezTo>
                <a:cubicBezTo>
                  <a:pt x="123345" y="162610"/>
                  <a:pt x="114865" y="152845"/>
                  <a:pt x="103456" y="151201"/>
                </a:cubicBezTo>
                <a:lnTo>
                  <a:pt x="56379" y="144468"/>
                </a:lnTo>
                <a:cubicBezTo>
                  <a:pt x="28729" y="140562"/>
                  <a:pt x="8223" y="116870"/>
                  <a:pt x="8223" y="88963"/>
                </a:cubicBezTo>
                <a:cubicBezTo>
                  <a:pt x="8223" y="58024"/>
                  <a:pt x="33355" y="32892"/>
                  <a:pt x="64294" y="32892"/>
                </a:cubicBezTo>
                <a:lnTo>
                  <a:pt x="69896" y="32892"/>
                </a:lnTo>
                <a:lnTo>
                  <a:pt x="69896" y="12335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1" name="Text 29"/>
          <p:cNvSpPr/>
          <p:nvPr/>
        </p:nvSpPr>
        <p:spPr>
          <a:xfrm>
            <a:off x="9296400" y="3350607"/>
            <a:ext cx="2245433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4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High Earnings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05756" y="4175102"/>
            <a:ext cx="5604812" cy="1219200"/>
          </a:xfrm>
          <a:custGeom>
            <a:avLst/>
            <a:gdLst/>
            <a:ahLst/>
            <a:cxnLst/>
            <a:rect l="l" t="t" r="r" b="b"/>
            <a:pathLst>
              <a:path w="5604812" h="1219200">
                <a:moveTo>
                  <a:pt x="105254" y="0"/>
                </a:moveTo>
                <a:lnTo>
                  <a:pt x="5499558" y="0"/>
                </a:lnTo>
                <a:cubicBezTo>
                  <a:pt x="5557688" y="0"/>
                  <a:pt x="5604812" y="47124"/>
                  <a:pt x="5604812" y="105254"/>
                </a:cubicBezTo>
                <a:lnTo>
                  <a:pt x="5604812" y="1113946"/>
                </a:lnTo>
                <a:cubicBezTo>
                  <a:pt x="5604812" y="1172076"/>
                  <a:pt x="5557688" y="1219200"/>
                  <a:pt x="5499558" y="1219200"/>
                </a:cubicBezTo>
                <a:lnTo>
                  <a:pt x="105254" y="1219200"/>
                </a:lnTo>
                <a:cubicBezTo>
                  <a:pt x="47124" y="1219200"/>
                  <a:pt x="0" y="1172076"/>
                  <a:pt x="0" y="1113946"/>
                </a:cubicBezTo>
                <a:lnTo>
                  <a:pt x="0" y="105254"/>
                </a:lnTo>
                <a:cubicBezTo>
                  <a:pt x="0" y="47163"/>
                  <a:pt x="47163" y="0"/>
                  <a:pt x="105254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3" name="Text 31"/>
          <p:cNvSpPr/>
          <p:nvPr/>
        </p:nvSpPr>
        <p:spPr>
          <a:xfrm>
            <a:off x="6437324" y="4350527"/>
            <a:ext cx="5341675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81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Certification Impact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441710" y="4701376"/>
            <a:ext cx="5332904" cy="517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24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Certified coders earn </a:t>
            </a:r>
            <a:r>
              <a:rPr lang="en-US" sz="1243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30-40% more</a:t>
            </a:r>
            <a:r>
              <a:rPr lang="en-US" sz="124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than non-certified peers. CPC certification is the gold standard!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305756" y="5565341"/>
            <a:ext cx="5604812" cy="1368311"/>
          </a:xfrm>
          <a:custGeom>
            <a:avLst/>
            <a:gdLst/>
            <a:ahLst/>
            <a:cxnLst/>
            <a:rect l="l" t="t" r="r" b="b"/>
            <a:pathLst>
              <a:path w="5604812" h="1368311">
                <a:moveTo>
                  <a:pt x="105250" y="0"/>
                </a:moveTo>
                <a:lnTo>
                  <a:pt x="5499561" y="0"/>
                </a:lnTo>
                <a:cubicBezTo>
                  <a:pt x="5557689" y="0"/>
                  <a:pt x="5604812" y="47122"/>
                  <a:pt x="5604812" y="105250"/>
                </a:cubicBezTo>
                <a:lnTo>
                  <a:pt x="5604812" y="1263060"/>
                </a:lnTo>
                <a:cubicBezTo>
                  <a:pt x="5604812" y="1321189"/>
                  <a:pt x="5557689" y="1368311"/>
                  <a:pt x="5499561" y="1368311"/>
                </a:cubicBezTo>
                <a:lnTo>
                  <a:pt x="105250" y="1368311"/>
                </a:lnTo>
                <a:cubicBezTo>
                  <a:pt x="47122" y="1368311"/>
                  <a:pt x="0" y="1321189"/>
                  <a:pt x="0" y="1263060"/>
                </a:cubicBezTo>
                <a:lnTo>
                  <a:pt x="0" y="105250"/>
                </a:lnTo>
                <a:cubicBezTo>
                  <a:pt x="0" y="47161"/>
                  <a:pt x="47161" y="0"/>
                  <a:pt x="105250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6" name="Text 34"/>
          <p:cNvSpPr/>
          <p:nvPr/>
        </p:nvSpPr>
        <p:spPr>
          <a:xfrm>
            <a:off x="6428553" y="5740765"/>
            <a:ext cx="5359217" cy="2806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58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Average Annual Salary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402239" y="6091614"/>
            <a:ext cx="5411845" cy="350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90000"/>
              </a:lnSpc>
            </a:pPr>
            <a:r>
              <a:rPr lang="en-US" sz="2486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₹3.4 - 12 Lakhs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441710" y="6512633"/>
            <a:ext cx="5332904" cy="245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4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Based on experience &amp; specialization</a:t>
            </a:r>
            <a:endParaRPr lang="en-US" sz="16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6DB13B-6EC1-A0B6-FD7D-731D17EF8DF4}"/>
              </a:ext>
            </a:extLst>
          </p:cNvPr>
          <p:cNvSpPr txBox="1"/>
          <p:nvPr/>
        </p:nvSpPr>
        <p:spPr>
          <a:xfrm>
            <a:off x="11377329" y="629920"/>
            <a:ext cx="842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9815" y="409815"/>
            <a:ext cx="11713882" cy="4098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227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Essential Skills You Must Master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409815" y="887933"/>
            <a:ext cx="819630" cy="34151"/>
          </a:xfrm>
          <a:custGeom>
            <a:avLst/>
            <a:gdLst/>
            <a:ahLst/>
            <a:cxnLst/>
            <a:rect l="l" t="t" r="r" b="b"/>
            <a:pathLst>
              <a:path w="819630" h="34151">
                <a:moveTo>
                  <a:pt x="0" y="0"/>
                </a:moveTo>
                <a:lnTo>
                  <a:pt x="819630" y="0"/>
                </a:lnTo>
                <a:lnTo>
                  <a:pt x="819630" y="34151"/>
                </a:lnTo>
                <a:lnTo>
                  <a:pt x="0" y="34151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Text 2"/>
          <p:cNvSpPr/>
          <p:nvPr/>
        </p:nvSpPr>
        <p:spPr>
          <a:xfrm>
            <a:off x="409815" y="1024538"/>
            <a:ext cx="11594353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5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Success in medical coding requires dedication to developing these critical competencies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09815" y="1468504"/>
            <a:ext cx="3696874" cy="2356437"/>
          </a:xfrm>
          <a:custGeom>
            <a:avLst/>
            <a:gdLst/>
            <a:ahLst/>
            <a:cxnLst/>
            <a:rect l="l" t="t" r="r" b="b"/>
            <a:pathLst>
              <a:path w="3696874" h="2356437">
                <a:moveTo>
                  <a:pt x="102458" y="0"/>
                </a:moveTo>
                <a:lnTo>
                  <a:pt x="3594416" y="0"/>
                </a:lnTo>
                <a:cubicBezTo>
                  <a:pt x="3651002" y="0"/>
                  <a:pt x="3696874" y="45872"/>
                  <a:pt x="3696874" y="102458"/>
                </a:cubicBezTo>
                <a:lnTo>
                  <a:pt x="3696874" y="2253979"/>
                </a:lnTo>
                <a:cubicBezTo>
                  <a:pt x="3696874" y="2310565"/>
                  <a:pt x="3651002" y="2356437"/>
                  <a:pt x="3594416" y="2356437"/>
                </a:cubicBezTo>
                <a:lnTo>
                  <a:pt x="102458" y="2356437"/>
                </a:lnTo>
                <a:cubicBezTo>
                  <a:pt x="45872" y="2356437"/>
                  <a:pt x="0" y="2310565"/>
                  <a:pt x="0" y="2253979"/>
                </a:cubicBezTo>
                <a:lnTo>
                  <a:pt x="0" y="102458"/>
                </a:lnTo>
                <a:cubicBezTo>
                  <a:pt x="0" y="45910"/>
                  <a:pt x="45910" y="0"/>
                  <a:pt x="10245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6" name="Shape 4"/>
          <p:cNvSpPr/>
          <p:nvPr/>
        </p:nvSpPr>
        <p:spPr>
          <a:xfrm>
            <a:off x="1985776" y="1639261"/>
            <a:ext cx="546420" cy="546420"/>
          </a:xfrm>
          <a:custGeom>
            <a:avLst/>
            <a:gdLst/>
            <a:ahLst/>
            <a:cxnLst/>
            <a:rect l="l" t="t" r="r" b="b"/>
            <a:pathLst>
              <a:path w="546420" h="546420">
                <a:moveTo>
                  <a:pt x="273210" y="0"/>
                </a:moveTo>
                <a:lnTo>
                  <a:pt x="273210" y="0"/>
                </a:lnTo>
                <a:cubicBezTo>
                  <a:pt x="423999" y="0"/>
                  <a:pt x="546420" y="122421"/>
                  <a:pt x="546420" y="273210"/>
                </a:cubicBezTo>
                <a:lnTo>
                  <a:pt x="546420" y="273210"/>
                </a:lnTo>
                <a:cubicBezTo>
                  <a:pt x="546420" y="423999"/>
                  <a:pt x="423999" y="546420"/>
                  <a:pt x="273210" y="546420"/>
                </a:cubicBezTo>
                <a:lnTo>
                  <a:pt x="273210" y="546420"/>
                </a:lnTo>
                <a:cubicBezTo>
                  <a:pt x="122421" y="546420"/>
                  <a:pt x="0" y="423999"/>
                  <a:pt x="0" y="273210"/>
                </a:cubicBezTo>
                <a:lnTo>
                  <a:pt x="0" y="273210"/>
                </a:lnTo>
                <a:cubicBezTo>
                  <a:pt x="0" y="122421"/>
                  <a:pt x="122421" y="0"/>
                  <a:pt x="273210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7" name="Shape 5"/>
          <p:cNvSpPr/>
          <p:nvPr/>
        </p:nvSpPr>
        <p:spPr>
          <a:xfrm>
            <a:off x="2149061" y="1784403"/>
            <a:ext cx="224118" cy="256134"/>
          </a:xfrm>
          <a:custGeom>
            <a:avLst/>
            <a:gdLst/>
            <a:ahLst/>
            <a:cxnLst/>
            <a:rect l="l" t="t" r="r" b="b"/>
            <a:pathLst>
              <a:path w="224118" h="256134">
                <a:moveTo>
                  <a:pt x="48025" y="256134"/>
                </a:moveTo>
                <a:lnTo>
                  <a:pt x="208109" y="256134"/>
                </a:lnTo>
                <a:cubicBezTo>
                  <a:pt x="216964" y="256134"/>
                  <a:pt x="224118" y="248981"/>
                  <a:pt x="224118" y="240126"/>
                </a:cubicBezTo>
                <a:cubicBezTo>
                  <a:pt x="224118" y="231271"/>
                  <a:pt x="216964" y="224118"/>
                  <a:pt x="208109" y="224118"/>
                </a:cubicBezTo>
                <a:lnTo>
                  <a:pt x="208109" y="190750"/>
                </a:lnTo>
                <a:cubicBezTo>
                  <a:pt x="217414" y="187448"/>
                  <a:pt x="224118" y="178544"/>
                  <a:pt x="224118" y="168088"/>
                </a:cubicBezTo>
                <a:lnTo>
                  <a:pt x="224118" y="24013"/>
                </a:lnTo>
                <a:cubicBezTo>
                  <a:pt x="224118" y="10756"/>
                  <a:pt x="213362" y="0"/>
                  <a:pt x="200105" y="0"/>
                </a:cubicBezTo>
                <a:lnTo>
                  <a:pt x="48025" y="0"/>
                </a:lnTo>
                <a:cubicBezTo>
                  <a:pt x="21511" y="0"/>
                  <a:pt x="0" y="21511"/>
                  <a:pt x="0" y="48025"/>
                </a:cubicBezTo>
                <a:lnTo>
                  <a:pt x="0" y="208109"/>
                </a:lnTo>
                <a:cubicBezTo>
                  <a:pt x="0" y="234623"/>
                  <a:pt x="21511" y="256134"/>
                  <a:pt x="48025" y="256134"/>
                </a:cubicBezTo>
                <a:close/>
                <a:moveTo>
                  <a:pt x="32017" y="208109"/>
                </a:moveTo>
                <a:cubicBezTo>
                  <a:pt x="32017" y="199255"/>
                  <a:pt x="39171" y="192101"/>
                  <a:pt x="48025" y="192101"/>
                </a:cubicBezTo>
                <a:lnTo>
                  <a:pt x="176092" y="192101"/>
                </a:lnTo>
                <a:lnTo>
                  <a:pt x="176092" y="224118"/>
                </a:lnTo>
                <a:lnTo>
                  <a:pt x="48025" y="224118"/>
                </a:lnTo>
                <a:cubicBezTo>
                  <a:pt x="39171" y="224118"/>
                  <a:pt x="32017" y="216964"/>
                  <a:pt x="32017" y="208109"/>
                </a:cubicBezTo>
                <a:close/>
                <a:moveTo>
                  <a:pt x="96050" y="60032"/>
                </a:moveTo>
                <a:cubicBezTo>
                  <a:pt x="96050" y="55629"/>
                  <a:pt x="99652" y="52027"/>
                  <a:pt x="104055" y="52027"/>
                </a:cubicBezTo>
                <a:lnTo>
                  <a:pt x="120063" y="52027"/>
                </a:lnTo>
                <a:cubicBezTo>
                  <a:pt x="124465" y="52027"/>
                  <a:pt x="128067" y="55629"/>
                  <a:pt x="128067" y="60032"/>
                </a:cubicBezTo>
                <a:lnTo>
                  <a:pt x="128067" y="80042"/>
                </a:lnTo>
                <a:lnTo>
                  <a:pt x="148078" y="80042"/>
                </a:lnTo>
                <a:cubicBezTo>
                  <a:pt x="152480" y="80042"/>
                  <a:pt x="156082" y="83644"/>
                  <a:pt x="156082" y="88046"/>
                </a:cubicBezTo>
                <a:lnTo>
                  <a:pt x="156082" y="104055"/>
                </a:lnTo>
                <a:cubicBezTo>
                  <a:pt x="156082" y="108457"/>
                  <a:pt x="152480" y="112059"/>
                  <a:pt x="148078" y="112059"/>
                </a:cubicBezTo>
                <a:lnTo>
                  <a:pt x="128067" y="112059"/>
                </a:lnTo>
                <a:lnTo>
                  <a:pt x="128067" y="132069"/>
                </a:lnTo>
                <a:cubicBezTo>
                  <a:pt x="128067" y="136472"/>
                  <a:pt x="124465" y="140074"/>
                  <a:pt x="120063" y="140074"/>
                </a:cubicBezTo>
                <a:lnTo>
                  <a:pt x="104055" y="140074"/>
                </a:lnTo>
                <a:cubicBezTo>
                  <a:pt x="99652" y="140074"/>
                  <a:pt x="96050" y="136472"/>
                  <a:pt x="96050" y="132069"/>
                </a:cubicBezTo>
                <a:lnTo>
                  <a:pt x="96050" y="112059"/>
                </a:lnTo>
                <a:lnTo>
                  <a:pt x="76040" y="112059"/>
                </a:lnTo>
                <a:cubicBezTo>
                  <a:pt x="71638" y="112059"/>
                  <a:pt x="68036" y="108457"/>
                  <a:pt x="68036" y="104055"/>
                </a:cubicBezTo>
                <a:lnTo>
                  <a:pt x="68036" y="88046"/>
                </a:lnTo>
                <a:cubicBezTo>
                  <a:pt x="68036" y="83644"/>
                  <a:pt x="71638" y="80042"/>
                  <a:pt x="76040" y="80042"/>
                </a:cubicBezTo>
                <a:lnTo>
                  <a:pt x="96050" y="80042"/>
                </a:lnTo>
                <a:lnTo>
                  <a:pt x="96050" y="60032"/>
                </a:ln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8" name="Text 6"/>
          <p:cNvSpPr/>
          <p:nvPr/>
        </p:nvSpPr>
        <p:spPr>
          <a:xfrm>
            <a:off x="537882" y="2288134"/>
            <a:ext cx="3440739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Medical Terminology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80571" y="2663798"/>
            <a:ext cx="3423664" cy="443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6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Deep understanding of diseases, procedures, diagnoses, treatments, and pharmacology basics.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80571" y="3244370"/>
            <a:ext cx="3355361" cy="409815"/>
          </a:xfrm>
          <a:custGeom>
            <a:avLst/>
            <a:gdLst/>
            <a:ahLst/>
            <a:cxnLst/>
            <a:rect l="l" t="t" r="r" b="b"/>
            <a:pathLst>
              <a:path w="3355361" h="409815">
                <a:moveTo>
                  <a:pt x="68304" y="0"/>
                </a:moveTo>
                <a:lnTo>
                  <a:pt x="3287057" y="0"/>
                </a:lnTo>
                <a:cubicBezTo>
                  <a:pt x="3324781" y="0"/>
                  <a:pt x="3355361" y="30581"/>
                  <a:pt x="3355361" y="68304"/>
                </a:cubicBezTo>
                <a:lnTo>
                  <a:pt x="3355361" y="341511"/>
                </a:lnTo>
                <a:cubicBezTo>
                  <a:pt x="3355361" y="379234"/>
                  <a:pt x="3324781" y="409815"/>
                  <a:pt x="3287057" y="409815"/>
                </a:cubicBezTo>
                <a:lnTo>
                  <a:pt x="68304" y="409815"/>
                </a:lnTo>
                <a:cubicBezTo>
                  <a:pt x="30581" y="409815"/>
                  <a:pt x="0" y="379234"/>
                  <a:pt x="0" y="341511"/>
                </a:cubicBezTo>
                <a:lnTo>
                  <a:pt x="0" y="68304"/>
                </a:lnTo>
                <a:cubicBezTo>
                  <a:pt x="0" y="30606"/>
                  <a:pt x="30606" y="0"/>
                  <a:pt x="68304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648874" y="3346824"/>
            <a:ext cx="3218756" cy="204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76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NON-NEGOTIABLE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313131" y="1468504"/>
            <a:ext cx="3696874" cy="2356437"/>
          </a:xfrm>
          <a:custGeom>
            <a:avLst/>
            <a:gdLst/>
            <a:ahLst/>
            <a:cxnLst/>
            <a:rect l="l" t="t" r="r" b="b"/>
            <a:pathLst>
              <a:path w="3696874" h="2356437">
                <a:moveTo>
                  <a:pt x="102458" y="0"/>
                </a:moveTo>
                <a:lnTo>
                  <a:pt x="3594416" y="0"/>
                </a:lnTo>
                <a:cubicBezTo>
                  <a:pt x="3651002" y="0"/>
                  <a:pt x="3696874" y="45872"/>
                  <a:pt x="3696874" y="102458"/>
                </a:cubicBezTo>
                <a:lnTo>
                  <a:pt x="3696874" y="2253979"/>
                </a:lnTo>
                <a:cubicBezTo>
                  <a:pt x="3696874" y="2310565"/>
                  <a:pt x="3651002" y="2356437"/>
                  <a:pt x="3594416" y="2356437"/>
                </a:cubicBezTo>
                <a:lnTo>
                  <a:pt x="102458" y="2356437"/>
                </a:lnTo>
                <a:cubicBezTo>
                  <a:pt x="45872" y="2356437"/>
                  <a:pt x="0" y="2310565"/>
                  <a:pt x="0" y="2253979"/>
                </a:cubicBezTo>
                <a:lnTo>
                  <a:pt x="0" y="102458"/>
                </a:lnTo>
                <a:cubicBezTo>
                  <a:pt x="0" y="45910"/>
                  <a:pt x="45910" y="0"/>
                  <a:pt x="10245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13" name="Shape 11"/>
          <p:cNvSpPr/>
          <p:nvPr/>
        </p:nvSpPr>
        <p:spPr>
          <a:xfrm>
            <a:off x="5889091" y="1639261"/>
            <a:ext cx="546420" cy="546420"/>
          </a:xfrm>
          <a:custGeom>
            <a:avLst/>
            <a:gdLst/>
            <a:ahLst/>
            <a:cxnLst/>
            <a:rect l="l" t="t" r="r" b="b"/>
            <a:pathLst>
              <a:path w="546420" h="546420">
                <a:moveTo>
                  <a:pt x="273210" y="0"/>
                </a:moveTo>
                <a:lnTo>
                  <a:pt x="273210" y="0"/>
                </a:lnTo>
                <a:cubicBezTo>
                  <a:pt x="423999" y="0"/>
                  <a:pt x="546420" y="122421"/>
                  <a:pt x="546420" y="273210"/>
                </a:cubicBezTo>
                <a:lnTo>
                  <a:pt x="546420" y="273210"/>
                </a:lnTo>
                <a:cubicBezTo>
                  <a:pt x="546420" y="423999"/>
                  <a:pt x="423999" y="546420"/>
                  <a:pt x="273210" y="546420"/>
                </a:cubicBezTo>
                <a:lnTo>
                  <a:pt x="273210" y="546420"/>
                </a:lnTo>
                <a:cubicBezTo>
                  <a:pt x="122421" y="546420"/>
                  <a:pt x="0" y="423999"/>
                  <a:pt x="0" y="273210"/>
                </a:cubicBezTo>
                <a:lnTo>
                  <a:pt x="0" y="273210"/>
                </a:lnTo>
                <a:cubicBezTo>
                  <a:pt x="0" y="122421"/>
                  <a:pt x="122421" y="0"/>
                  <a:pt x="273210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68386" y="1784403"/>
            <a:ext cx="192101" cy="256134"/>
          </a:xfrm>
          <a:custGeom>
            <a:avLst/>
            <a:gdLst/>
            <a:ahLst/>
            <a:cxnLst/>
            <a:rect l="l" t="t" r="r" b="b"/>
            <a:pathLst>
              <a:path w="192101" h="256134">
                <a:moveTo>
                  <a:pt x="176092" y="0"/>
                </a:moveTo>
                <a:cubicBezTo>
                  <a:pt x="184947" y="0"/>
                  <a:pt x="192101" y="7154"/>
                  <a:pt x="192101" y="16008"/>
                </a:cubicBezTo>
                <a:cubicBezTo>
                  <a:pt x="192101" y="44924"/>
                  <a:pt x="179894" y="68436"/>
                  <a:pt x="163386" y="88296"/>
                </a:cubicBezTo>
                <a:cubicBezTo>
                  <a:pt x="151329" y="102754"/>
                  <a:pt x="136472" y="115861"/>
                  <a:pt x="121564" y="128067"/>
                </a:cubicBezTo>
                <a:cubicBezTo>
                  <a:pt x="136472" y="140324"/>
                  <a:pt x="151329" y="153381"/>
                  <a:pt x="163386" y="167838"/>
                </a:cubicBezTo>
                <a:cubicBezTo>
                  <a:pt x="179894" y="187649"/>
                  <a:pt x="192101" y="211211"/>
                  <a:pt x="192101" y="240126"/>
                </a:cubicBezTo>
                <a:cubicBezTo>
                  <a:pt x="192101" y="248981"/>
                  <a:pt x="184947" y="256134"/>
                  <a:pt x="176092" y="256134"/>
                </a:cubicBezTo>
                <a:cubicBezTo>
                  <a:pt x="167238" y="256134"/>
                  <a:pt x="160084" y="248981"/>
                  <a:pt x="160084" y="240126"/>
                </a:cubicBezTo>
                <a:lnTo>
                  <a:pt x="32017" y="240126"/>
                </a:lnTo>
                <a:cubicBezTo>
                  <a:pt x="32017" y="248981"/>
                  <a:pt x="24863" y="256134"/>
                  <a:pt x="16008" y="256134"/>
                </a:cubicBezTo>
                <a:cubicBezTo>
                  <a:pt x="7154" y="256134"/>
                  <a:pt x="0" y="248981"/>
                  <a:pt x="0" y="240126"/>
                </a:cubicBezTo>
                <a:cubicBezTo>
                  <a:pt x="0" y="211211"/>
                  <a:pt x="12206" y="187699"/>
                  <a:pt x="28715" y="167838"/>
                </a:cubicBezTo>
                <a:cubicBezTo>
                  <a:pt x="40771" y="153381"/>
                  <a:pt x="55629" y="140324"/>
                  <a:pt x="70537" y="128067"/>
                </a:cubicBezTo>
                <a:cubicBezTo>
                  <a:pt x="55629" y="115811"/>
                  <a:pt x="40771" y="102754"/>
                  <a:pt x="28715" y="88296"/>
                </a:cubicBezTo>
                <a:cubicBezTo>
                  <a:pt x="12206" y="68436"/>
                  <a:pt x="0" y="44924"/>
                  <a:pt x="0" y="16008"/>
                </a:cubicBezTo>
                <a:cubicBezTo>
                  <a:pt x="0" y="7154"/>
                  <a:pt x="7154" y="0"/>
                  <a:pt x="16008" y="0"/>
                </a:cubicBezTo>
                <a:cubicBezTo>
                  <a:pt x="24863" y="0"/>
                  <a:pt x="32017" y="7154"/>
                  <a:pt x="32017" y="16008"/>
                </a:cubicBezTo>
                <a:lnTo>
                  <a:pt x="160084" y="16008"/>
                </a:lnTo>
                <a:cubicBezTo>
                  <a:pt x="160084" y="7154"/>
                  <a:pt x="167238" y="0"/>
                  <a:pt x="176092" y="0"/>
                </a:cubicBezTo>
                <a:close/>
                <a:moveTo>
                  <a:pt x="141824" y="192101"/>
                </a:moveTo>
                <a:lnTo>
                  <a:pt x="50326" y="192101"/>
                </a:lnTo>
                <a:cubicBezTo>
                  <a:pt x="46224" y="197354"/>
                  <a:pt x="42772" y="202656"/>
                  <a:pt x="40021" y="208109"/>
                </a:cubicBezTo>
                <a:lnTo>
                  <a:pt x="152180" y="208109"/>
                </a:lnTo>
                <a:cubicBezTo>
                  <a:pt x="149378" y="202656"/>
                  <a:pt x="145927" y="197354"/>
                  <a:pt x="141874" y="192101"/>
                </a:cubicBezTo>
                <a:close/>
                <a:moveTo>
                  <a:pt x="119062" y="168088"/>
                </a:moveTo>
                <a:cubicBezTo>
                  <a:pt x="111909" y="161585"/>
                  <a:pt x="104155" y="155181"/>
                  <a:pt x="96050" y="148578"/>
                </a:cubicBezTo>
                <a:cubicBezTo>
                  <a:pt x="87946" y="155131"/>
                  <a:pt x="80192" y="161585"/>
                  <a:pt x="73038" y="168088"/>
                </a:cubicBezTo>
                <a:lnTo>
                  <a:pt x="119062" y="168088"/>
                </a:lnTo>
                <a:close/>
                <a:moveTo>
                  <a:pt x="50276" y="64034"/>
                </a:moveTo>
                <a:lnTo>
                  <a:pt x="141774" y="64034"/>
                </a:lnTo>
                <a:cubicBezTo>
                  <a:pt x="145877" y="58781"/>
                  <a:pt x="149328" y="53478"/>
                  <a:pt x="152080" y="48025"/>
                </a:cubicBezTo>
                <a:lnTo>
                  <a:pt x="39971" y="48025"/>
                </a:lnTo>
                <a:cubicBezTo>
                  <a:pt x="42772" y="53478"/>
                  <a:pt x="46224" y="58781"/>
                  <a:pt x="50276" y="64034"/>
                </a:cubicBezTo>
                <a:close/>
                <a:moveTo>
                  <a:pt x="73038" y="88046"/>
                </a:moveTo>
                <a:cubicBezTo>
                  <a:pt x="80192" y="94550"/>
                  <a:pt x="87946" y="100953"/>
                  <a:pt x="96050" y="107556"/>
                </a:cubicBezTo>
                <a:cubicBezTo>
                  <a:pt x="104155" y="101003"/>
                  <a:pt x="111909" y="94550"/>
                  <a:pt x="119062" y="88046"/>
                </a:cubicBezTo>
                <a:lnTo>
                  <a:pt x="73038" y="88046"/>
                </a:ln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15" name="Text 13"/>
          <p:cNvSpPr/>
          <p:nvPr/>
        </p:nvSpPr>
        <p:spPr>
          <a:xfrm>
            <a:off x="4441198" y="2288134"/>
            <a:ext cx="3440739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Anatomy &amp; Physiology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483887" y="2663798"/>
            <a:ext cx="3423664" cy="443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6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Knowledge of body systems, organ functions, pathophysiology, and surgical anatomy.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483887" y="3244370"/>
            <a:ext cx="3355361" cy="409815"/>
          </a:xfrm>
          <a:custGeom>
            <a:avLst/>
            <a:gdLst/>
            <a:ahLst/>
            <a:cxnLst/>
            <a:rect l="l" t="t" r="r" b="b"/>
            <a:pathLst>
              <a:path w="3355361" h="409815">
                <a:moveTo>
                  <a:pt x="68304" y="0"/>
                </a:moveTo>
                <a:lnTo>
                  <a:pt x="3287057" y="0"/>
                </a:lnTo>
                <a:cubicBezTo>
                  <a:pt x="3324781" y="0"/>
                  <a:pt x="3355361" y="30581"/>
                  <a:pt x="3355361" y="68304"/>
                </a:cubicBezTo>
                <a:lnTo>
                  <a:pt x="3355361" y="341511"/>
                </a:lnTo>
                <a:cubicBezTo>
                  <a:pt x="3355361" y="379234"/>
                  <a:pt x="3324781" y="409815"/>
                  <a:pt x="3287057" y="409815"/>
                </a:cubicBezTo>
                <a:lnTo>
                  <a:pt x="68304" y="409815"/>
                </a:lnTo>
                <a:cubicBezTo>
                  <a:pt x="30581" y="409815"/>
                  <a:pt x="0" y="379234"/>
                  <a:pt x="0" y="341511"/>
                </a:cubicBezTo>
                <a:lnTo>
                  <a:pt x="0" y="68304"/>
                </a:lnTo>
                <a:cubicBezTo>
                  <a:pt x="0" y="30606"/>
                  <a:pt x="30606" y="0"/>
                  <a:pt x="68304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4552190" y="3346824"/>
            <a:ext cx="3218756" cy="204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76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FOUNDATIONAL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216446" y="1468504"/>
            <a:ext cx="3696874" cy="2356437"/>
          </a:xfrm>
          <a:custGeom>
            <a:avLst/>
            <a:gdLst/>
            <a:ahLst/>
            <a:cxnLst/>
            <a:rect l="l" t="t" r="r" b="b"/>
            <a:pathLst>
              <a:path w="3696874" h="2356437">
                <a:moveTo>
                  <a:pt x="102458" y="0"/>
                </a:moveTo>
                <a:lnTo>
                  <a:pt x="3594416" y="0"/>
                </a:lnTo>
                <a:cubicBezTo>
                  <a:pt x="3651002" y="0"/>
                  <a:pt x="3696874" y="45872"/>
                  <a:pt x="3696874" y="102458"/>
                </a:cubicBezTo>
                <a:lnTo>
                  <a:pt x="3696874" y="2253979"/>
                </a:lnTo>
                <a:cubicBezTo>
                  <a:pt x="3696874" y="2310565"/>
                  <a:pt x="3651002" y="2356437"/>
                  <a:pt x="3594416" y="2356437"/>
                </a:cubicBezTo>
                <a:lnTo>
                  <a:pt x="102458" y="2356437"/>
                </a:lnTo>
                <a:cubicBezTo>
                  <a:pt x="45872" y="2356437"/>
                  <a:pt x="0" y="2310565"/>
                  <a:pt x="0" y="2253979"/>
                </a:cubicBezTo>
                <a:lnTo>
                  <a:pt x="0" y="102458"/>
                </a:lnTo>
                <a:cubicBezTo>
                  <a:pt x="0" y="45910"/>
                  <a:pt x="45910" y="0"/>
                  <a:pt x="102458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0" name="Shape 18"/>
          <p:cNvSpPr/>
          <p:nvPr/>
        </p:nvSpPr>
        <p:spPr>
          <a:xfrm>
            <a:off x="9792407" y="1639261"/>
            <a:ext cx="546420" cy="546420"/>
          </a:xfrm>
          <a:custGeom>
            <a:avLst/>
            <a:gdLst/>
            <a:ahLst/>
            <a:cxnLst/>
            <a:rect l="l" t="t" r="r" b="b"/>
            <a:pathLst>
              <a:path w="546420" h="546420">
                <a:moveTo>
                  <a:pt x="273210" y="0"/>
                </a:moveTo>
                <a:lnTo>
                  <a:pt x="273210" y="0"/>
                </a:lnTo>
                <a:cubicBezTo>
                  <a:pt x="423999" y="0"/>
                  <a:pt x="546420" y="122421"/>
                  <a:pt x="546420" y="273210"/>
                </a:cubicBezTo>
                <a:lnTo>
                  <a:pt x="546420" y="273210"/>
                </a:lnTo>
                <a:cubicBezTo>
                  <a:pt x="546420" y="423999"/>
                  <a:pt x="423999" y="546420"/>
                  <a:pt x="273210" y="546420"/>
                </a:cubicBezTo>
                <a:lnTo>
                  <a:pt x="273210" y="546420"/>
                </a:lnTo>
                <a:cubicBezTo>
                  <a:pt x="122421" y="546420"/>
                  <a:pt x="0" y="423999"/>
                  <a:pt x="0" y="273210"/>
                </a:cubicBezTo>
                <a:lnTo>
                  <a:pt x="0" y="273210"/>
                </a:lnTo>
                <a:cubicBezTo>
                  <a:pt x="0" y="122421"/>
                  <a:pt x="122421" y="0"/>
                  <a:pt x="273210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21" name="Shape 19"/>
          <p:cNvSpPr/>
          <p:nvPr/>
        </p:nvSpPr>
        <p:spPr>
          <a:xfrm>
            <a:off x="9923676" y="1784403"/>
            <a:ext cx="288151" cy="256134"/>
          </a:xfrm>
          <a:custGeom>
            <a:avLst/>
            <a:gdLst/>
            <a:ahLst/>
            <a:cxnLst/>
            <a:rect l="l" t="t" r="r" b="b"/>
            <a:pathLst>
              <a:path w="288151" h="256134">
                <a:moveTo>
                  <a:pt x="180495" y="600"/>
                </a:moveTo>
                <a:cubicBezTo>
                  <a:pt x="171990" y="-1851"/>
                  <a:pt x="163136" y="3102"/>
                  <a:pt x="160684" y="11606"/>
                </a:cubicBezTo>
                <a:lnTo>
                  <a:pt x="96651" y="235724"/>
                </a:lnTo>
                <a:cubicBezTo>
                  <a:pt x="94199" y="244228"/>
                  <a:pt x="99152" y="253083"/>
                  <a:pt x="107657" y="255534"/>
                </a:cubicBezTo>
                <a:cubicBezTo>
                  <a:pt x="116161" y="257985"/>
                  <a:pt x="125016" y="253033"/>
                  <a:pt x="127467" y="244528"/>
                </a:cubicBezTo>
                <a:lnTo>
                  <a:pt x="191501" y="20411"/>
                </a:lnTo>
                <a:cubicBezTo>
                  <a:pt x="193952" y="11906"/>
                  <a:pt x="188999" y="3052"/>
                  <a:pt x="180495" y="600"/>
                </a:cubicBezTo>
                <a:close/>
                <a:moveTo>
                  <a:pt x="212812" y="68686"/>
                </a:moveTo>
                <a:cubicBezTo>
                  <a:pt x="206558" y="74939"/>
                  <a:pt x="206558" y="85095"/>
                  <a:pt x="212812" y="91348"/>
                </a:cubicBezTo>
                <a:lnTo>
                  <a:pt x="249531" y="128067"/>
                </a:lnTo>
                <a:lnTo>
                  <a:pt x="212812" y="164787"/>
                </a:lnTo>
                <a:cubicBezTo>
                  <a:pt x="206558" y="171040"/>
                  <a:pt x="206558" y="181195"/>
                  <a:pt x="212812" y="187448"/>
                </a:cubicBezTo>
                <a:cubicBezTo>
                  <a:pt x="219065" y="193702"/>
                  <a:pt x="229220" y="193702"/>
                  <a:pt x="235474" y="187448"/>
                </a:cubicBezTo>
                <a:lnTo>
                  <a:pt x="283499" y="139423"/>
                </a:lnTo>
                <a:cubicBezTo>
                  <a:pt x="289752" y="133170"/>
                  <a:pt x="289752" y="123015"/>
                  <a:pt x="283499" y="116761"/>
                </a:cubicBezTo>
                <a:lnTo>
                  <a:pt x="235474" y="68736"/>
                </a:lnTo>
                <a:cubicBezTo>
                  <a:pt x="229220" y="62483"/>
                  <a:pt x="219065" y="62483"/>
                  <a:pt x="212812" y="68736"/>
                </a:cubicBezTo>
                <a:close/>
                <a:moveTo>
                  <a:pt x="75390" y="68686"/>
                </a:moveTo>
                <a:cubicBezTo>
                  <a:pt x="69136" y="62433"/>
                  <a:pt x="58981" y="62433"/>
                  <a:pt x="52728" y="68686"/>
                </a:cubicBezTo>
                <a:lnTo>
                  <a:pt x="4702" y="116711"/>
                </a:lnTo>
                <a:cubicBezTo>
                  <a:pt x="-1551" y="122965"/>
                  <a:pt x="-1551" y="133120"/>
                  <a:pt x="4702" y="139373"/>
                </a:cubicBezTo>
                <a:lnTo>
                  <a:pt x="52728" y="187398"/>
                </a:lnTo>
                <a:cubicBezTo>
                  <a:pt x="58981" y="193652"/>
                  <a:pt x="69136" y="193652"/>
                  <a:pt x="75390" y="187398"/>
                </a:cubicBezTo>
                <a:cubicBezTo>
                  <a:pt x="81643" y="181145"/>
                  <a:pt x="81643" y="170990"/>
                  <a:pt x="75390" y="164736"/>
                </a:cubicBezTo>
                <a:lnTo>
                  <a:pt x="38670" y="128067"/>
                </a:lnTo>
                <a:lnTo>
                  <a:pt x="75340" y="91348"/>
                </a:lnTo>
                <a:cubicBezTo>
                  <a:pt x="81593" y="85095"/>
                  <a:pt x="81593" y="74939"/>
                  <a:pt x="75340" y="68686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2" name="Text 20"/>
          <p:cNvSpPr/>
          <p:nvPr/>
        </p:nvSpPr>
        <p:spPr>
          <a:xfrm>
            <a:off x="8344514" y="2288134"/>
            <a:ext cx="3440739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Coding Systems Mastery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387203" y="2663798"/>
            <a:ext cx="3423664" cy="443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6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Proficiency in ICD-10-CM, CPT, HCPCS, DRG systems and official coding guidelines.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387203" y="3244370"/>
            <a:ext cx="3355361" cy="409815"/>
          </a:xfrm>
          <a:custGeom>
            <a:avLst/>
            <a:gdLst/>
            <a:ahLst/>
            <a:cxnLst/>
            <a:rect l="l" t="t" r="r" b="b"/>
            <a:pathLst>
              <a:path w="3355361" h="409815">
                <a:moveTo>
                  <a:pt x="68304" y="0"/>
                </a:moveTo>
                <a:lnTo>
                  <a:pt x="3287057" y="0"/>
                </a:lnTo>
                <a:cubicBezTo>
                  <a:pt x="3324781" y="0"/>
                  <a:pt x="3355361" y="30581"/>
                  <a:pt x="3355361" y="68304"/>
                </a:cubicBezTo>
                <a:lnTo>
                  <a:pt x="3355361" y="341511"/>
                </a:lnTo>
                <a:cubicBezTo>
                  <a:pt x="3355361" y="379234"/>
                  <a:pt x="3324781" y="409815"/>
                  <a:pt x="3287057" y="409815"/>
                </a:cubicBezTo>
                <a:lnTo>
                  <a:pt x="68304" y="409815"/>
                </a:lnTo>
                <a:cubicBezTo>
                  <a:pt x="30581" y="409815"/>
                  <a:pt x="0" y="379234"/>
                  <a:pt x="0" y="341511"/>
                </a:cubicBezTo>
                <a:lnTo>
                  <a:pt x="0" y="68304"/>
                </a:lnTo>
                <a:cubicBezTo>
                  <a:pt x="0" y="30606"/>
                  <a:pt x="30606" y="0"/>
                  <a:pt x="68304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8455505" y="3346824"/>
            <a:ext cx="3218756" cy="204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76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CORE SKILL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426891" y="4029849"/>
            <a:ext cx="3679798" cy="2032000"/>
          </a:xfrm>
          <a:custGeom>
            <a:avLst/>
            <a:gdLst/>
            <a:ahLst/>
            <a:cxnLst/>
            <a:rect l="l" t="t" r="r" b="b"/>
            <a:pathLst>
              <a:path w="3679798" h="2032000">
                <a:moveTo>
                  <a:pt x="34151" y="0"/>
                </a:moveTo>
                <a:lnTo>
                  <a:pt x="3577345" y="0"/>
                </a:lnTo>
                <a:cubicBezTo>
                  <a:pt x="3633928" y="0"/>
                  <a:pt x="3679798" y="45870"/>
                  <a:pt x="3679798" y="102453"/>
                </a:cubicBezTo>
                <a:lnTo>
                  <a:pt x="3679798" y="1929547"/>
                </a:lnTo>
                <a:cubicBezTo>
                  <a:pt x="3679798" y="1986130"/>
                  <a:pt x="3633928" y="2032000"/>
                  <a:pt x="3577345" y="2032000"/>
                </a:cubicBezTo>
                <a:lnTo>
                  <a:pt x="34151" y="2032000"/>
                </a:lnTo>
                <a:cubicBezTo>
                  <a:pt x="15290" y="2032000"/>
                  <a:pt x="0" y="2016710"/>
                  <a:pt x="0" y="1997849"/>
                </a:cubicBezTo>
                <a:lnTo>
                  <a:pt x="0" y="34151"/>
                </a:lnTo>
                <a:cubicBezTo>
                  <a:pt x="0" y="15303"/>
                  <a:pt x="15303" y="0"/>
                  <a:pt x="34151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27" name="Shape 25"/>
          <p:cNvSpPr/>
          <p:nvPr/>
        </p:nvSpPr>
        <p:spPr>
          <a:xfrm>
            <a:off x="426891" y="4029849"/>
            <a:ext cx="34151" cy="2032000"/>
          </a:xfrm>
          <a:custGeom>
            <a:avLst/>
            <a:gdLst/>
            <a:ahLst/>
            <a:cxnLst/>
            <a:rect l="l" t="t" r="r" b="b"/>
            <a:pathLst>
              <a:path w="34151" h="2032000">
                <a:moveTo>
                  <a:pt x="34151" y="0"/>
                </a:moveTo>
                <a:lnTo>
                  <a:pt x="34151" y="0"/>
                </a:lnTo>
                <a:lnTo>
                  <a:pt x="34151" y="2032000"/>
                </a:lnTo>
                <a:lnTo>
                  <a:pt x="34151" y="2032000"/>
                </a:lnTo>
                <a:cubicBezTo>
                  <a:pt x="15290" y="2032000"/>
                  <a:pt x="0" y="2016710"/>
                  <a:pt x="0" y="1997849"/>
                </a:cubicBezTo>
                <a:lnTo>
                  <a:pt x="0" y="34151"/>
                </a:lnTo>
                <a:cubicBezTo>
                  <a:pt x="0" y="15303"/>
                  <a:pt x="15303" y="0"/>
                  <a:pt x="34151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8" name="Shape 26"/>
          <p:cNvSpPr/>
          <p:nvPr/>
        </p:nvSpPr>
        <p:spPr>
          <a:xfrm>
            <a:off x="2002851" y="4200605"/>
            <a:ext cx="546420" cy="546420"/>
          </a:xfrm>
          <a:custGeom>
            <a:avLst/>
            <a:gdLst/>
            <a:ahLst/>
            <a:cxnLst/>
            <a:rect l="l" t="t" r="r" b="b"/>
            <a:pathLst>
              <a:path w="546420" h="546420">
                <a:moveTo>
                  <a:pt x="273210" y="0"/>
                </a:moveTo>
                <a:lnTo>
                  <a:pt x="273210" y="0"/>
                </a:lnTo>
                <a:cubicBezTo>
                  <a:pt x="423999" y="0"/>
                  <a:pt x="546420" y="122421"/>
                  <a:pt x="546420" y="273210"/>
                </a:cubicBezTo>
                <a:lnTo>
                  <a:pt x="546420" y="273210"/>
                </a:lnTo>
                <a:cubicBezTo>
                  <a:pt x="546420" y="423999"/>
                  <a:pt x="423999" y="546420"/>
                  <a:pt x="273210" y="546420"/>
                </a:cubicBezTo>
                <a:lnTo>
                  <a:pt x="273210" y="546420"/>
                </a:lnTo>
                <a:cubicBezTo>
                  <a:pt x="122421" y="546420"/>
                  <a:pt x="0" y="423999"/>
                  <a:pt x="0" y="273210"/>
                </a:cubicBezTo>
                <a:lnTo>
                  <a:pt x="0" y="273210"/>
                </a:lnTo>
                <a:cubicBezTo>
                  <a:pt x="0" y="122421"/>
                  <a:pt x="122421" y="0"/>
                  <a:pt x="27321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9" name="Shape 27"/>
          <p:cNvSpPr/>
          <p:nvPr/>
        </p:nvSpPr>
        <p:spPr>
          <a:xfrm>
            <a:off x="2150129" y="4345748"/>
            <a:ext cx="256134" cy="256134"/>
          </a:xfrm>
          <a:custGeom>
            <a:avLst/>
            <a:gdLst/>
            <a:ahLst/>
            <a:cxnLst/>
            <a:rect l="l" t="t" r="r" b="b"/>
            <a:pathLst>
              <a:path w="256134" h="256134">
                <a:moveTo>
                  <a:pt x="208109" y="104055"/>
                </a:moveTo>
                <a:cubicBezTo>
                  <a:pt x="208109" y="127017"/>
                  <a:pt x="200655" y="148228"/>
                  <a:pt x="188099" y="165437"/>
                </a:cubicBezTo>
                <a:lnTo>
                  <a:pt x="251432" y="228820"/>
                </a:lnTo>
                <a:cubicBezTo>
                  <a:pt x="257685" y="235073"/>
                  <a:pt x="257685" y="245229"/>
                  <a:pt x="251432" y="251482"/>
                </a:cubicBezTo>
                <a:cubicBezTo>
                  <a:pt x="245179" y="257735"/>
                  <a:pt x="235023" y="257735"/>
                  <a:pt x="228770" y="251482"/>
                </a:cubicBezTo>
                <a:lnTo>
                  <a:pt x="165437" y="188099"/>
                </a:lnTo>
                <a:cubicBezTo>
                  <a:pt x="148228" y="200655"/>
                  <a:pt x="127017" y="208109"/>
                  <a:pt x="104055" y="208109"/>
                </a:cubicBezTo>
                <a:cubicBezTo>
                  <a:pt x="46574" y="208109"/>
                  <a:pt x="0" y="161535"/>
                  <a:pt x="0" y="104055"/>
                </a:cubicBezTo>
                <a:cubicBezTo>
                  <a:pt x="0" y="46574"/>
                  <a:pt x="46574" y="0"/>
                  <a:pt x="104055" y="0"/>
                </a:cubicBezTo>
                <a:cubicBezTo>
                  <a:pt x="161535" y="0"/>
                  <a:pt x="208109" y="46574"/>
                  <a:pt x="208109" y="104055"/>
                </a:cubicBezTo>
                <a:close/>
                <a:moveTo>
                  <a:pt x="104055" y="176092"/>
                </a:moveTo>
                <a:cubicBezTo>
                  <a:pt x="143813" y="176092"/>
                  <a:pt x="176092" y="143813"/>
                  <a:pt x="176092" y="104055"/>
                </a:cubicBezTo>
                <a:cubicBezTo>
                  <a:pt x="176092" y="64296"/>
                  <a:pt x="143813" y="32017"/>
                  <a:pt x="104055" y="32017"/>
                </a:cubicBezTo>
                <a:cubicBezTo>
                  <a:pt x="64296" y="32017"/>
                  <a:pt x="32017" y="64296"/>
                  <a:pt x="32017" y="104055"/>
                </a:cubicBezTo>
                <a:cubicBezTo>
                  <a:pt x="32017" y="143813"/>
                  <a:pt x="64296" y="176092"/>
                  <a:pt x="104055" y="176092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572034" y="4849479"/>
            <a:ext cx="3406588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Attention to Detail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14723" y="5225143"/>
            <a:ext cx="3389513" cy="66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Extreme precision required. Small errors can cause claim denials, revenue loss, compliance issues.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330206" y="4029849"/>
            <a:ext cx="3679798" cy="2032000"/>
          </a:xfrm>
          <a:custGeom>
            <a:avLst/>
            <a:gdLst/>
            <a:ahLst/>
            <a:cxnLst/>
            <a:rect l="l" t="t" r="r" b="b"/>
            <a:pathLst>
              <a:path w="3679798" h="2032000">
                <a:moveTo>
                  <a:pt x="34151" y="0"/>
                </a:moveTo>
                <a:lnTo>
                  <a:pt x="3577345" y="0"/>
                </a:lnTo>
                <a:cubicBezTo>
                  <a:pt x="3633928" y="0"/>
                  <a:pt x="3679798" y="45870"/>
                  <a:pt x="3679798" y="102453"/>
                </a:cubicBezTo>
                <a:lnTo>
                  <a:pt x="3679798" y="1929547"/>
                </a:lnTo>
                <a:cubicBezTo>
                  <a:pt x="3679798" y="1986130"/>
                  <a:pt x="3633928" y="2032000"/>
                  <a:pt x="3577345" y="2032000"/>
                </a:cubicBezTo>
                <a:lnTo>
                  <a:pt x="34151" y="2032000"/>
                </a:lnTo>
                <a:cubicBezTo>
                  <a:pt x="15290" y="2032000"/>
                  <a:pt x="0" y="2016710"/>
                  <a:pt x="0" y="1997849"/>
                </a:cubicBezTo>
                <a:lnTo>
                  <a:pt x="0" y="34151"/>
                </a:lnTo>
                <a:cubicBezTo>
                  <a:pt x="0" y="15303"/>
                  <a:pt x="15303" y="0"/>
                  <a:pt x="34151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33" name="Shape 31"/>
          <p:cNvSpPr/>
          <p:nvPr/>
        </p:nvSpPr>
        <p:spPr>
          <a:xfrm>
            <a:off x="4330206" y="4029849"/>
            <a:ext cx="34151" cy="2032000"/>
          </a:xfrm>
          <a:custGeom>
            <a:avLst/>
            <a:gdLst/>
            <a:ahLst/>
            <a:cxnLst/>
            <a:rect l="l" t="t" r="r" b="b"/>
            <a:pathLst>
              <a:path w="34151" h="2032000">
                <a:moveTo>
                  <a:pt x="34151" y="0"/>
                </a:moveTo>
                <a:lnTo>
                  <a:pt x="34151" y="0"/>
                </a:lnTo>
                <a:lnTo>
                  <a:pt x="34151" y="2032000"/>
                </a:lnTo>
                <a:lnTo>
                  <a:pt x="34151" y="2032000"/>
                </a:lnTo>
                <a:cubicBezTo>
                  <a:pt x="15290" y="2032000"/>
                  <a:pt x="0" y="2016710"/>
                  <a:pt x="0" y="1997849"/>
                </a:cubicBezTo>
                <a:lnTo>
                  <a:pt x="0" y="34151"/>
                </a:lnTo>
                <a:cubicBezTo>
                  <a:pt x="0" y="15303"/>
                  <a:pt x="15303" y="0"/>
                  <a:pt x="34151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4" name="Shape 32"/>
          <p:cNvSpPr/>
          <p:nvPr/>
        </p:nvSpPr>
        <p:spPr>
          <a:xfrm>
            <a:off x="5906167" y="4200605"/>
            <a:ext cx="546420" cy="546420"/>
          </a:xfrm>
          <a:custGeom>
            <a:avLst/>
            <a:gdLst/>
            <a:ahLst/>
            <a:cxnLst/>
            <a:rect l="l" t="t" r="r" b="b"/>
            <a:pathLst>
              <a:path w="546420" h="546420">
                <a:moveTo>
                  <a:pt x="273210" y="0"/>
                </a:moveTo>
                <a:lnTo>
                  <a:pt x="273210" y="0"/>
                </a:lnTo>
                <a:cubicBezTo>
                  <a:pt x="423999" y="0"/>
                  <a:pt x="546420" y="122421"/>
                  <a:pt x="546420" y="273210"/>
                </a:cubicBezTo>
                <a:lnTo>
                  <a:pt x="546420" y="273210"/>
                </a:lnTo>
                <a:cubicBezTo>
                  <a:pt x="546420" y="423999"/>
                  <a:pt x="423999" y="546420"/>
                  <a:pt x="273210" y="546420"/>
                </a:cubicBezTo>
                <a:lnTo>
                  <a:pt x="273210" y="546420"/>
                </a:lnTo>
                <a:cubicBezTo>
                  <a:pt x="122421" y="546420"/>
                  <a:pt x="0" y="423999"/>
                  <a:pt x="0" y="273210"/>
                </a:cubicBezTo>
                <a:lnTo>
                  <a:pt x="0" y="273210"/>
                </a:lnTo>
                <a:cubicBezTo>
                  <a:pt x="0" y="122421"/>
                  <a:pt x="122421" y="0"/>
                  <a:pt x="27321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5" name="Shape 33"/>
          <p:cNvSpPr/>
          <p:nvPr/>
        </p:nvSpPr>
        <p:spPr>
          <a:xfrm>
            <a:off x="6053444" y="4345748"/>
            <a:ext cx="256134" cy="256134"/>
          </a:xfrm>
          <a:custGeom>
            <a:avLst/>
            <a:gdLst/>
            <a:ahLst/>
            <a:cxnLst/>
            <a:rect l="l" t="t" r="r" b="b"/>
            <a:pathLst>
              <a:path w="256134" h="256134">
                <a:moveTo>
                  <a:pt x="60032" y="28015"/>
                </a:moveTo>
                <a:cubicBezTo>
                  <a:pt x="60032" y="12557"/>
                  <a:pt x="72588" y="0"/>
                  <a:pt x="88046" y="0"/>
                </a:cubicBezTo>
                <a:lnTo>
                  <a:pt x="100053" y="0"/>
                </a:lnTo>
                <a:cubicBezTo>
                  <a:pt x="108907" y="0"/>
                  <a:pt x="116061" y="7154"/>
                  <a:pt x="116061" y="16008"/>
                </a:cubicBezTo>
                <a:lnTo>
                  <a:pt x="116061" y="240126"/>
                </a:lnTo>
                <a:cubicBezTo>
                  <a:pt x="116061" y="248981"/>
                  <a:pt x="108907" y="256134"/>
                  <a:pt x="100053" y="256134"/>
                </a:cubicBezTo>
                <a:lnTo>
                  <a:pt x="84044" y="256134"/>
                </a:lnTo>
                <a:cubicBezTo>
                  <a:pt x="69136" y="256134"/>
                  <a:pt x="56580" y="245929"/>
                  <a:pt x="53028" y="232122"/>
                </a:cubicBezTo>
                <a:cubicBezTo>
                  <a:pt x="52678" y="232122"/>
                  <a:pt x="52377" y="232122"/>
                  <a:pt x="52027" y="232122"/>
                </a:cubicBezTo>
                <a:cubicBezTo>
                  <a:pt x="29916" y="232122"/>
                  <a:pt x="12006" y="214212"/>
                  <a:pt x="12006" y="192101"/>
                </a:cubicBezTo>
                <a:cubicBezTo>
                  <a:pt x="12006" y="183096"/>
                  <a:pt x="15008" y="174792"/>
                  <a:pt x="20011" y="168088"/>
                </a:cubicBezTo>
                <a:cubicBezTo>
                  <a:pt x="10305" y="160784"/>
                  <a:pt x="4002" y="149178"/>
                  <a:pt x="4002" y="136071"/>
                </a:cubicBezTo>
                <a:cubicBezTo>
                  <a:pt x="4002" y="120613"/>
                  <a:pt x="12807" y="107156"/>
                  <a:pt x="25613" y="100503"/>
                </a:cubicBezTo>
                <a:cubicBezTo>
                  <a:pt x="22062" y="94500"/>
                  <a:pt x="20011" y="87496"/>
                  <a:pt x="20011" y="80042"/>
                </a:cubicBezTo>
                <a:cubicBezTo>
                  <a:pt x="20011" y="57930"/>
                  <a:pt x="37920" y="40021"/>
                  <a:pt x="60032" y="40021"/>
                </a:cubicBezTo>
                <a:lnTo>
                  <a:pt x="60032" y="28015"/>
                </a:lnTo>
                <a:close/>
                <a:moveTo>
                  <a:pt x="196103" y="28015"/>
                </a:moveTo>
                <a:lnTo>
                  <a:pt x="196103" y="40021"/>
                </a:lnTo>
                <a:cubicBezTo>
                  <a:pt x="218215" y="40021"/>
                  <a:pt x="236124" y="57930"/>
                  <a:pt x="236124" y="80042"/>
                </a:cubicBezTo>
                <a:cubicBezTo>
                  <a:pt x="236124" y="87546"/>
                  <a:pt x="234073" y="94550"/>
                  <a:pt x="230521" y="100503"/>
                </a:cubicBezTo>
                <a:cubicBezTo>
                  <a:pt x="243378" y="107156"/>
                  <a:pt x="252132" y="120563"/>
                  <a:pt x="252132" y="136071"/>
                </a:cubicBezTo>
                <a:cubicBezTo>
                  <a:pt x="252132" y="149178"/>
                  <a:pt x="245829" y="160784"/>
                  <a:pt x="236124" y="168088"/>
                </a:cubicBezTo>
                <a:cubicBezTo>
                  <a:pt x="241127" y="174792"/>
                  <a:pt x="244128" y="183096"/>
                  <a:pt x="244128" y="192101"/>
                </a:cubicBezTo>
                <a:cubicBezTo>
                  <a:pt x="244128" y="214212"/>
                  <a:pt x="226219" y="232122"/>
                  <a:pt x="204107" y="232122"/>
                </a:cubicBezTo>
                <a:cubicBezTo>
                  <a:pt x="203757" y="232122"/>
                  <a:pt x="203457" y="232122"/>
                  <a:pt x="203107" y="232122"/>
                </a:cubicBezTo>
                <a:cubicBezTo>
                  <a:pt x="199555" y="245929"/>
                  <a:pt x="186998" y="256134"/>
                  <a:pt x="172090" y="256134"/>
                </a:cubicBezTo>
                <a:lnTo>
                  <a:pt x="156082" y="256134"/>
                </a:lnTo>
                <a:cubicBezTo>
                  <a:pt x="147227" y="256134"/>
                  <a:pt x="140074" y="248981"/>
                  <a:pt x="140074" y="240126"/>
                </a:cubicBezTo>
                <a:lnTo>
                  <a:pt x="140074" y="16008"/>
                </a:lnTo>
                <a:cubicBezTo>
                  <a:pt x="140074" y="7154"/>
                  <a:pt x="147227" y="0"/>
                  <a:pt x="156082" y="0"/>
                </a:cubicBezTo>
                <a:lnTo>
                  <a:pt x="168088" y="0"/>
                </a:lnTo>
                <a:cubicBezTo>
                  <a:pt x="183546" y="0"/>
                  <a:pt x="196103" y="12557"/>
                  <a:pt x="196103" y="28015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6" name="Text 34"/>
          <p:cNvSpPr/>
          <p:nvPr/>
        </p:nvSpPr>
        <p:spPr>
          <a:xfrm>
            <a:off x="4475349" y="4849479"/>
            <a:ext cx="3406588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Analytical Thinking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4518038" y="5225143"/>
            <a:ext cx="3389513" cy="66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Interpret physician documentation accurately. Apply coding sequencing rules. Identify primary vs secondary diagnoses.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8233522" y="4029849"/>
            <a:ext cx="3679798" cy="2032000"/>
          </a:xfrm>
          <a:custGeom>
            <a:avLst/>
            <a:gdLst/>
            <a:ahLst/>
            <a:cxnLst/>
            <a:rect l="l" t="t" r="r" b="b"/>
            <a:pathLst>
              <a:path w="3679798" h="2032000">
                <a:moveTo>
                  <a:pt x="34151" y="0"/>
                </a:moveTo>
                <a:lnTo>
                  <a:pt x="3577345" y="0"/>
                </a:lnTo>
                <a:cubicBezTo>
                  <a:pt x="3633928" y="0"/>
                  <a:pt x="3679798" y="45870"/>
                  <a:pt x="3679798" y="102453"/>
                </a:cubicBezTo>
                <a:lnTo>
                  <a:pt x="3679798" y="1929547"/>
                </a:lnTo>
                <a:cubicBezTo>
                  <a:pt x="3679798" y="1986130"/>
                  <a:pt x="3633928" y="2032000"/>
                  <a:pt x="3577345" y="2032000"/>
                </a:cubicBezTo>
                <a:lnTo>
                  <a:pt x="34151" y="2032000"/>
                </a:lnTo>
                <a:cubicBezTo>
                  <a:pt x="15290" y="2032000"/>
                  <a:pt x="0" y="2016710"/>
                  <a:pt x="0" y="1997849"/>
                </a:cubicBezTo>
                <a:lnTo>
                  <a:pt x="0" y="34151"/>
                </a:lnTo>
                <a:cubicBezTo>
                  <a:pt x="0" y="15303"/>
                  <a:pt x="15303" y="0"/>
                  <a:pt x="34151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39" name="Shape 37"/>
          <p:cNvSpPr/>
          <p:nvPr/>
        </p:nvSpPr>
        <p:spPr>
          <a:xfrm>
            <a:off x="8233522" y="4029849"/>
            <a:ext cx="34151" cy="2032000"/>
          </a:xfrm>
          <a:custGeom>
            <a:avLst/>
            <a:gdLst/>
            <a:ahLst/>
            <a:cxnLst/>
            <a:rect l="l" t="t" r="r" b="b"/>
            <a:pathLst>
              <a:path w="34151" h="2032000">
                <a:moveTo>
                  <a:pt x="34151" y="0"/>
                </a:moveTo>
                <a:lnTo>
                  <a:pt x="34151" y="0"/>
                </a:lnTo>
                <a:lnTo>
                  <a:pt x="34151" y="2032000"/>
                </a:lnTo>
                <a:lnTo>
                  <a:pt x="34151" y="2032000"/>
                </a:lnTo>
                <a:cubicBezTo>
                  <a:pt x="15290" y="2032000"/>
                  <a:pt x="0" y="2016710"/>
                  <a:pt x="0" y="1997849"/>
                </a:cubicBezTo>
                <a:lnTo>
                  <a:pt x="0" y="34151"/>
                </a:lnTo>
                <a:cubicBezTo>
                  <a:pt x="0" y="15303"/>
                  <a:pt x="15303" y="0"/>
                  <a:pt x="34151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0" name="Shape 38"/>
          <p:cNvSpPr/>
          <p:nvPr/>
        </p:nvSpPr>
        <p:spPr>
          <a:xfrm>
            <a:off x="9809483" y="4200605"/>
            <a:ext cx="546420" cy="546420"/>
          </a:xfrm>
          <a:custGeom>
            <a:avLst/>
            <a:gdLst/>
            <a:ahLst/>
            <a:cxnLst/>
            <a:rect l="l" t="t" r="r" b="b"/>
            <a:pathLst>
              <a:path w="546420" h="546420">
                <a:moveTo>
                  <a:pt x="273210" y="0"/>
                </a:moveTo>
                <a:lnTo>
                  <a:pt x="273210" y="0"/>
                </a:lnTo>
                <a:cubicBezTo>
                  <a:pt x="423999" y="0"/>
                  <a:pt x="546420" y="122421"/>
                  <a:pt x="546420" y="273210"/>
                </a:cubicBezTo>
                <a:lnTo>
                  <a:pt x="546420" y="273210"/>
                </a:lnTo>
                <a:cubicBezTo>
                  <a:pt x="546420" y="423999"/>
                  <a:pt x="423999" y="546420"/>
                  <a:pt x="273210" y="546420"/>
                </a:cubicBezTo>
                <a:lnTo>
                  <a:pt x="273210" y="546420"/>
                </a:lnTo>
                <a:cubicBezTo>
                  <a:pt x="122421" y="546420"/>
                  <a:pt x="0" y="423999"/>
                  <a:pt x="0" y="273210"/>
                </a:cubicBezTo>
                <a:lnTo>
                  <a:pt x="0" y="273210"/>
                </a:lnTo>
                <a:cubicBezTo>
                  <a:pt x="0" y="122421"/>
                  <a:pt x="122421" y="0"/>
                  <a:pt x="27321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1" name="Shape 39"/>
          <p:cNvSpPr/>
          <p:nvPr/>
        </p:nvSpPr>
        <p:spPr>
          <a:xfrm>
            <a:off x="9940752" y="4345748"/>
            <a:ext cx="288151" cy="256134"/>
          </a:xfrm>
          <a:custGeom>
            <a:avLst/>
            <a:gdLst/>
            <a:ahLst/>
            <a:cxnLst/>
            <a:rect l="l" t="t" r="r" b="b"/>
            <a:pathLst>
              <a:path w="288151" h="256134">
                <a:moveTo>
                  <a:pt x="192101" y="72038"/>
                </a:moveTo>
                <a:cubicBezTo>
                  <a:pt x="192101" y="120663"/>
                  <a:pt x="149078" y="160084"/>
                  <a:pt x="96050" y="160084"/>
                </a:cubicBezTo>
                <a:cubicBezTo>
                  <a:pt x="82693" y="160084"/>
                  <a:pt x="69987" y="157583"/>
                  <a:pt x="58431" y="153080"/>
                </a:cubicBezTo>
                <a:lnTo>
                  <a:pt x="17609" y="174692"/>
                </a:lnTo>
                <a:cubicBezTo>
                  <a:pt x="12957" y="177143"/>
                  <a:pt x="7254" y="176293"/>
                  <a:pt x="3502" y="172591"/>
                </a:cubicBezTo>
                <a:cubicBezTo>
                  <a:pt x="-250" y="168889"/>
                  <a:pt x="-1101" y="163136"/>
                  <a:pt x="1401" y="158483"/>
                </a:cubicBezTo>
                <a:lnTo>
                  <a:pt x="19210" y="124866"/>
                </a:lnTo>
                <a:cubicBezTo>
                  <a:pt x="7154" y="110158"/>
                  <a:pt x="0" y="91848"/>
                  <a:pt x="0" y="72038"/>
                </a:cubicBezTo>
                <a:cubicBezTo>
                  <a:pt x="0" y="23412"/>
                  <a:pt x="43023" y="-16008"/>
                  <a:pt x="96050" y="-16008"/>
                </a:cubicBezTo>
                <a:cubicBezTo>
                  <a:pt x="149078" y="-16008"/>
                  <a:pt x="192101" y="23412"/>
                  <a:pt x="192101" y="72038"/>
                </a:cubicBezTo>
                <a:close/>
                <a:moveTo>
                  <a:pt x="192101" y="256134"/>
                </a:moveTo>
                <a:cubicBezTo>
                  <a:pt x="145026" y="256134"/>
                  <a:pt x="105856" y="225068"/>
                  <a:pt x="97651" y="184097"/>
                </a:cubicBezTo>
                <a:cubicBezTo>
                  <a:pt x="157683" y="183346"/>
                  <a:pt x="209860" y="140624"/>
                  <a:pt x="215613" y="82693"/>
                </a:cubicBezTo>
                <a:cubicBezTo>
                  <a:pt x="257285" y="92298"/>
                  <a:pt x="288151" y="126867"/>
                  <a:pt x="288151" y="168088"/>
                </a:cubicBezTo>
                <a:cubicBezTo>
                  <a:pt x="288151" y="187899"/>
                  <a:pt x="280998" y="206208"/>
                  <a:pt x="268941" y="220916"/>
                </a:cubicBezTo>
                <a:lnTo>
                  <a:pt x="286751" y="254534"/>
                </a:lnTo>
                <a:cubicBezTo>
                  <a:pt x="289202" y="259186"/>
                  <a:pt x="288351" y="264889"/>
                  <a:pt x="284649" y="268641"/>
                </a:cubicBezTo>
                <a:cubicBezTo>
                  <a:pt x="280947" y="272393"/>
                  <a:pt x="275194" y="273243"/>
                  <a:pt x="270542" y="270742"/>
                </a:cubicBezTo>
                <a:lnTo>
                  <a:pt x="229721" y="249131"/>
                </a:lnTo>
                <a:cubicBezTo>
                  <a:pt x="218165" y="253633"/>
                  <a:pt x="205458" y="256134"/>
                  <a:pt x="192101" y="256134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2" name="Text 40"/>
          <p:cNvSpPr/>
          <p:nvPr/>
        </p:nvSpPr>
        <p:spPr>
          <a:xfrm>
            <a:off x="8378665" y="4849479"/>
            <a:ext cx="3406588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Communication Skills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8421354" y="5225143"/>
            <a:ext cx="3389513" cy="66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6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Professional interaction with physicians, billing departments, auditors, and insurance companies.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409815" y="6198454"/>
            <a:ext cx="11508975" cy="512269"/>
          </a:xfrm>
          <a:custGeom>
            <a:avLst/>
            <a:gdLst/>
            <a:ahLst/>
            <a:cxnLst/>
            <a:rect l="l" t="t" r="r" b="b"/>
            <a:pathLst>
              <a:path w="11508975" h="512269">
                <a:moveTo>
                  <a:pt x="102454" y="0"/>
                </a:moveTo>
                <a:lnTo>
                  <a:pt x="11406521" y="0"/>
                </a:lnTo>
                <a:cubicBezTo>
                  <a:pt x="11463105" y="0"/>
                  <a:pt x="11508975" y="45870"/>
                  <a:pt x="11508975" y="102454"/>
                </a:cubicBezTo>
                <a:lnTo>
                  <a:pt x="11508975" y="409815"/>
                </a:lnTo>
                <a:cubicBezTo>
                  <a:pt x="11508975" y="466399"/>
                  <a:pt x="11463105" y="512269"/>
                  <a:pt x="11406521" y="512269"/>
                </a:cubicBezTo>
                <a:lnTo>
                  <a:pt x="102454" y="512269"/>
                </a:lnTo>
                <a:cubicBezTo>
                  <a:pt x="45908" y="512269"/>
                  <a:pt x="0" y="466361"/>
                  <a:pt x="0" y="409815"/>
                </a:cubicBezTo>
                <a:lnTo>
                  <a:pt x="0" y="102454"/>
                </a:lnTo>
                <a:cubicBezTo>
                  <a:pt x="0" y="45908"/>
                  <a:pt x="45908" y="0"/>
                  <a:pt x="102454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5" name="Shape 43"/>
          <p:cNvSpPr/>
          <p:nvPr/>
        </p:nvSpPr>
        <p:spPr>
          <a:xfrm>
            <a:off x="2584623" y="6364941"/>
            <a:ext cx="128067" cy="170756"/>
          </a:xfrm>
          <a:custGeom>
            <a:avLst/>
            <a:gdLst/>
            <a:ahLst/>
            <a:cxnLst/>
            <a:rect l="l" t="t" r="r" b="b"/>
            <a:pathLst>
              <a:path w="128067" h="170756">
                <a:moveTo>
                  <a:pt x="97685" y="128067"/>
                </a:moveTo>
                <a:cubicBezTo>
                  <a:pt x="100119" y="120630"/>
                  <a:pt x="104988" y="113893"/>
                  <a:pt x="110491" y="108090"/>
                </a:cubicBezTo>
                <a:cubicBezTo>
                  <a:pt x="121397" y="96617"/>
                  <a:pt x="128067" y="81109"/>
                  <a:pt x="128067" y="64034"/>
                </a:cubicBezTo>
                <a:cubicBezTo>
                  <a:pt x="128067" y="28682"/>
                  <a:pt x="99386" y="0"/>
                  <a:pt x="64034" y="0"/>
                </a:cubicBezTo>
                <a:cubicBezTo>
                  <a:pt x="28682" y="0"/>
                  <a:pt x="0" y="28682"/>
                  <a:pt x="0" y="64034"/>
                </a:cubicBezTo>
                <a:cubicBezTo>
                  <a:pt x="0" y="81109"/>
                  <a:pt x="6670" y="96617"/>
                  <a:pt x="17576" y="108090"/>
                </a:cubicBezTo>
                <a:cubicBezTo>
                  <a:pt x="23079" y="113893"/>
                  <a:pt x="27981" y="120630"/>
                  <a:pt x="30383" y="128067"/>
                </a:cubicBezTo>
                <a:lnTo>
                  <a:pt x="97651" y="128067"/>
                </a:lnTo>
                <a:close/>
                <a:moveTo>
                  <a:pt x="96050" y="144076"/>
                </a:moveTo>
                <a:lnTo>
                  <a:pt x="32017" y="144076"/>
                </a:lnTo>
                <a:lnTo>
                  <a:pt x="32017" y="149412"/>
                </a:lnTo>
                <a:cubicBezTo>
                  <a:pt x="32017" y="164153"/>
                  <a:pt x="43956" y="176092"/>
                  <a:pt x="58697" y="176092"/>
                </a:cubicBezTo>
                <a:lnTo>
                  <a:pt x="69370" y="176092"/>
                </a:lnTo>
                <a:cubicBezTo>
                  <a:pt x="84111" y="176092"/>
                  <a:pt x="96050" y="164153"/>
                  <a:pt x="96050" y="149412"/>
                </a:cubicBezTo>
                <a:lnTo>
                  <a:pt x="96050" y="144076"/>
                </a:lnTo>
                <a:close/>
                <a:moveTo>
                  <a:pt x="61366" y="37353"/>
                </a:moveTo>
                <a:cubicBezTo>
                  <a:pt x="48092" y="37353"/>
                  <a:pt x="37353" y="48092"/>
                  <a:pt x="37353" y="61366"/>
                </a:cubicBezTo>
                <a:cubicBezTo>
                  <a:pt x="37353" y="65801"/>
                  <a:pt x="33784" y="69370"/>
                  <a:pt x="29349" y="69370"/>
                </a:cubicBezTo>
                <a:cubicBezTo>
                  <a:pt x="24913" y="69370"/>
                  <a:pt x="21345" y="65801"/>
                  <a:pt x="21345" y="61366"/>
                </a:cubicBezTo>
                <a:cubicBezTo>
                  <a:pt x="21345" y="39254"/>
                  <a:pt x="39254" y="21345"/>
                  <a:pt x="61366" y="21345"/>
                </a:cubicBezTo>
                <a:cubicBezTo>
                  <a:pt x="65801" y="21345"/>
                  <a:pt x="69370" y="24913"/>
                  <a:pt x="69370" y="29349"/>
                </a:cubicBezTo>
                <a:cubicBezTo>
                  <a:pt x="69370" y="33784"/>
                  <a:pt x="65801" y="37353"/>
                  <a:pt x="61366" y="37353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46" name="Text 44"/>
          <p:cNvSpPr/>
          <p:nvPr/>
        </p:nvSpPr>
        <p:spPr>
          <a:xfrm>
            <a:off x="763094" y="6335059"/>
            <a:ext cx="11061780" cy="239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45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Continuous Learning Mindset: Coding guidelines update annually - lifelong learning is essential!</a:t>
            </a:r>
            <a:endParaRPr lang="en-US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FF9BFEC-69B7-BF50-6885-94A9F97D2EAE}"/>
              </a:ext>
            </a:extLst>
          </p:cNvPr>
          <p:cNvSpPr txBox="1"/>
          <p:nvPr/>
        </p:nvSpPr>
        <p:spPr>
          <a:xfrm>
            <a:off x="11379200" y="58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9884" y="389884"/>
            <a:ext cx="11737135" cy="3898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070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Core Subjects &amp; Training Modules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389884" y="844749"/>
            <a:ext cx="779768" cy="32490"/>
          </a:xfrm>
          <a:custGeom>
            <a:avLst/>
            <a:gdLst/>
            <a:ahLst/>
            <a:cxnLst/>
            <a:rect l="l" t="t" r="r" b="b"/>
            <a:pathLst>
              <a:path w="779768" h="32490">
                <a:moveTo>
                  <a:pt x="0" y="0"/>
                </a:moveTo>
                <a:lnTo>
                  <a:pt x="779768" y="0"/>
                </a:lnTo>
                <a:lnTo>
                  <a:pt x="779768" y="32490"/>
                </a:lnTo>
                <a:lnTo>
                  <a:pt x="0" y="32490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Text 2"/>
          <p:cNvSpPr/>
          <p:nvPr/>
        </p:nvSpPr>
        <p:spPr>
          <a:xfrm>
            <a:off x="389884" y="974710"/>
            <a:ext cx="11623419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Comprehensive curriculum designed for industry readiness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9884" y="1397085"/>
            <a:ext cx="5669564" cy="1023446"/>
          </a:xfrm>
          <a:custGeom>
            <a:avLst/>
            <a:gdLst/>
            <a:ahLst/>
            <a:cxnLst/>
            <a:rect l="l" t="t" r="r" b="b"/>
            <a:pathLst>
              <a:path w="5669564" h="1023446">
                <a:moveTo>
                  <a:pt x="97473" y="0"/>
                </a:moveTo>
                <a:lnTo>
                  <a:pt x="5572091" y="0"/>
                </a:lnTo>
                <a:cubicBezTo>
                  <a:pt x="5625924" y="0"/>
                  <a:pt x="5669564" y="43640"/>
                  <a:pt x="5669564" y="97473"/>
                </a:cubicBezTo>
                <a:lnTo>
                  <a:pt x="5669564" y="925973"/>
                </a:lnTo>
                <a:cubicBezTo>
                  <a:pt x="5669564" y="979806"/>
                  <a:pt x="5625924" y="1023446"/>
                  <a:pt x="5572091" y="1023446"/>
                </a:cubicBezTo>
                <a:lnTo>
                  <a:pt x="97473" y="1023446"/>
                </a:lnTo>
                <a:cubicBezTo>
                  <a:pt x="43640" y="1023446"/>
                  <a:pt x="0" y="979806"/>
                  <a:pt x="0" y="925973"/>
                </a:cubicBezTo>
                <a:lnTo>
                  <a:pt x="0" y="97473"/>
                </a:lnTo>
                <a:cubicBezTo>
                  <a:pt x="0" y="43640"/>
                  <a:pt x="43640" y="0"/>
                  <a:pt x="9747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6" name="Shape 4"/>
          <p:cNvSpPr/>
          <p:nvPr/>
        </p:nvSpPr>
        <p:spPr>
          <a:xfrm>
            <a:off x="552336" y="1559536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7" name="Text 5"/>
          <p:cNvSpPr/>
          <p:nvPr/>
        </p:nvSpPr>
        <p:spPr>
          <a:xfrm>
            <a:off x="721514" y="1640762"/>
            <a:ext cx="129961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72181" y="1640762"/>
            <a:ext cx="1592027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Medical Terminology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52336" y="2046891"/>
            <a:ext cx="5409642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Root words, prefixes, suffixes, anatomical terms, disease processes, diagnostic procedures.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9884" y="2550492"/>
            <a:ext cx="5669564" cy="1023446"/>
          </a:xfrm>
          <a:custGeom>
            <a:avLst/>
            <a:gdLst/>
            <a:ahLst/>
            <a:cxnLst/>
            <a:rect l="l" t="t" r="r" b="b"/>
            <a:pathLst>
              <a:path w="5669564" h="1023446">
                <a:moveTo>
                  <a:pt x="97473" y="0"/>
                </a:moveTo>
                <a:lnTo>
                  <a:pt x="5572091" y="0"/>
                </a:lnTo>
                <a:cubicBezTo>
                  <a:pt x="5625924" y="0"/>
                  <a:pt x="5669564" y="43640"/>
                  <a:pt x="5669564" y="97473"/>
                </a:cubicBezTo>
                <a:lnTo>
                  <a:pt x="5669564" y="925973"/>
                </a:lnTo>
                <a:cubicBezTo>
                  <a:pt x="5669564" y="979806"/>
                  <a:pt x="5625924" y="1023446"/>
                  <a:pt x="5572091" y="1023446"/>
                </a:cubicBezTo>
                <a:lnTo>
                  <a:pt x="97473" y="1023446"/>
                </a:lnTo>
                <a:cubicBezTo>
                  <a:pt x="43640" y="1023446"/>
                  <a:pt x="0" y="979806"/>
                  <a:pt x="0" y="925973"/>
                </a:cubicBezTo>
                <a:lnTo>
                  <a:pt x="0" y="97473"/>
                </a:lnTo>
                <a:cubicBezTo>
                  <a:pt x="0" y="43640"/>
                  <a:pt x="43640" y="0"/>
                  <a:pt x="9747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11" name="Shape 9"/>
          <p:cNvSpPr/>
          <p:nvPr/>
        </p:nvSpPr>
        <p:spPr>
          <a:xfrm>
            <a:off x="552336" y="2712943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2" name="Text 10"/>
          <p:cNvSpPr/>
          <p:nvPr/>
        </p:nvSpPr>
        <p:spPr>
          <a:xfrm>
            <a:off x="705903" y="2794169"/>
            <a:ext cx="162452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72181" y="2794169"/>
            <a:ext cx="1705743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Anatomy &amp; Physiology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52336" y="3200298"/>
            <a:ext cx="5409642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Body systems, organ functions, pathophysiology, surgical anatomy fundamentals.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89884" y="3703899"/>
            <a:ext cx="5669564" cy="1023446"/>
          </a:xfrm>
          <a:custGeom>
            <a:avLst/>
            <a:gdLst/>
            <a:ahLst/>
            <a:cxnLst/>
            <a:rect l="l" t="t" r="r" b="b"/>
            <a:pathLst>
              <a:path w="5669564" h="1023446">
                <a:moveTo>
                  <a:pt x="97473" y="0"/>
                </a:moveTo>
                <a:lnTo>
                  <a:pt x="5572091" y="0"/>
                </a:lnTo>
                <a:cubicBezTo>
                  <a:pt x="5625924" y="0"/>
                  <a:pt x="5669564" y="43640"/>
                  <a:pt x="5669564" y="97473"/>
                </a:cubicBezTo>
                <a:lnTo>
                  <a:pt x="5669564" y="925973"/>
                </a:lnTo>
                <a:cubicBezTo>
                  <a:pt x="5669564" y="979806"/>
                  <a:pt x="5625924" y="1023446"/>
                  <a:pt x="5572091" y="1023446"/>
                </a:cubicBezTo>
                <a:lnTo>
                  <a:pt x="97473" y="1023446"/>
                </a:lnTo>
                <a:cubicBezTo>
                  <a:pt x="43640" y="1023446"/>
                  <a:pt x="0" y="979806"/>
                  <a:pt x="0" y="925973"/>
                </a:cubicBezTo>
                <a:lnTo>
                  <a:pt x="0" y="97473"/>
                </a:lnTo>
                <a:cubicBezTo>
                  <a:pt x="0" y="43640"/>
                  <a:pt x="43640" y="0"/>
                  <a:pt x="9747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16" name="Shape 14"/>
          <p:cNvSpPr/>
          <p:nvPr/>
        </p:nvSpPr>
        <p:spPr>
          <a:xfrm>
            <a:off x="552336" y="3866350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7" name="Text 15"/>
          <p:cNvSpPr/>
          <p:nvPr/>
        </p:nvSpPr>
        <p:spPr>
          <a:xfrm>
            <a:off x="703809" y="3947576"/>
            <a:ext cx="170574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72181" y="3947576"/>
            <a:ext cx="1689498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ICD-10-CM Guidelines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52336" y="4353706"/>
            <a:ext cx="5409642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Diagnosis coding conventions, sequencing rules, chapter-specific guidelines.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89884" y="4857306"/>
            <a:ext cx="5669564" cy="1023446"/>
          </a:xfrm>
          <a:custGeom>
            <a:avLst/>
            <a:gdLst/>
            <a:ahLst/>
            <a:cxnLst/>
            <a:rect l="l" t="t" r="r" b="b"/>
            <a:pathLst>
              <a:path w="5669564" h="1023446">
                <a:moveTo>
                  <a:pt x="97473" y="0"/>
                </a:moveTo>
                <a:lnTo>
                  <a:pt x="5572091" y="0"/>
                </a:lnTo>
                <a:cubicBezTo>
                  <a:pt x="5625924" y="0"/>
                  <a:pt x="5669564" y="43640"/>
                  <a:pt x="5669564" y="97473"/>
                </a:cubicBezTo>
                <a:lnTo>
                  <a:pt x="5669564" y="925973"/>
                </a:lnTo>
                <a:cubicBezTo>
                  <a:pt x="5669564" y="979806"/>
                  <a:pt x="5625924" y="1023446"/>
                  <a:pt x="5572091" y="1023446"/>
                </a:cubicBezTo>
                <a:lnTo>
                  <a:pt x="97473" y="1023446"/>
                </a:lnTo>
                <a:cubicBezTo>
                  <a:pt x="43640" y="1023446"/>
                  <a:pt x="0" y="979806"/>
                  <a:pt x="0" y="925973"/>
                </a:cubicBezTo>
                <a:lnTo>
                  <a:pt x="0" y="97473"/>
                </a:lnTo>
                <a:cubicBezTo>
                  <a:pt x="0" y="43640"/>
                  <a:pt x="43640" y="0"/>
                  <a:pt x="9747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1" name="Shape 19"/>
          <p:cNvSpPr/>
          <p:nvPr/>
        </p:nvSpPr>
        <p:spPr>
          <a:xfrm>
            <a:off x="552336" y="5019757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22" name="Text 20"/>
          <p:cNvSpPr/>
          <p:nvPr/>
        </p:nvSpPr>
        <p:spPr>
          <a:xfrm>
            <a:off x="705967" y="5100983"/>
            <a:ext cx="162452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72181" y="5100983"/>
            <a:ext cx="1673252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CPT &amp; HCPCS Coding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52336" y="5507113"/>
            <a:ext cx="5409642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Procedure coding, modifiers, bundling rules, evaluation &amp; management codes.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273872" y="1397085"/>
            <a:ext cx="5653319" cy="1023446"/>
          </a:xfrm>
          <a:custGeom>
            <a:avLst/>
            <a:gdLst/>
            <a:ahLst/>
            <a:cxnLst/>
            <a:rect l="l" t="t" r="r" b="b"/>
            <a:pathLst>
              <a:path w="5653319" h="1023446">
                <a:moveTo>
                  <a:pt x="32490" y="0"/>
                </a:moveTo>
                <a:lnTo>
                  <a:pt x="5555846" y="0"/>
                </a:lnTo>
                <a:cubicBezTo>
                  <a:pt x="5609679" y="0"/>
                  <a:pt x="5653319" y="43640"/>
                  <a:pt x="5653319" y="97473"/>
                </a:cubicBezTo>
                <a:lnTo>
                  <a:pt x="5653319" y="925973"/>
                </a:lnTo>
                <a:cubicBezTo>
                  <a:pt x="5653319" y="979806"/>
                  <a:pt x="5609679" y="1023446"/>
                  <a:pt x="5555846" y="1023446"/>
                </a:cubicBezTo>
                <a:lnTo>
                  <a:pt x="32490" y="1023446"/>
                </a:lnTo>
                <a:cubicBezTo>
                  <a:pt x="14546" y="1023446"/>
                  <a:pt x="0" y="1008899"/>
                  <a:pt x="0" y="990955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26" name="Shape 24"/>
          <p:cNvSpPr/>
          <p:nvPr/>
        </p:nvSpPr>
        <p:spPr>
          <a:xfrm>
            <a:off x="6273872" y="1397085"/>
            <a:ext cx="32490" cy="1023446"/>
          </a:xfrm>
          <a:custGeom>
            <a:avLst/>
            <a:gdLst/>
            <a:ahLst/>
            <a:cxnLst/>
            <a:rect l="l" t="t" r="r" b="b"/>
            <a:pathLst>
              <a:path w="32490" h="1023446">
                <a:moveTo>
                  <a:pt x="32490" y="0"/>
                </a:moveTo>
                <a:lnTo>
                  <a:pt x="32490" y="0"/>
                </a:lnTo>
                <a:lnTo>
                  <a:pt x="32490" y="1023446"/>
                </a:lnTo>
                <a:lnTo>
                  <a:pt x="32490" y="1023446"/>
                </a:lnTo>
                <a:cubicBezTo>
                  <a:pt x="14546" y="1023446"/>
                  <a:pt x="0" y="1008899"/>
                  <a:pt x="0" y="990955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7" name="Shape 25"/>
          <p:cNvSpPr/>
          <p:nvPr/>
        </p:nvSpPr>
        <p:spPr>
          <a:xfrm>
            <a:off x="6452569" y="1559536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8" name="Text 26"/>
          <p:cNvSpPr/>
          <p:nvPr/>
        </p:nvSpPr>
        <p:spPr>
          <a:xfrm>
            <a:off x="6603788" y="1640762"/>
            <a:ext cx="170574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972414" y="1640762"/>
            <a:ext cx="1445820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HIPAA Compliance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452569" y="2046891"/>
            <a:ext cx="5377151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Privacy Rule, Security Rule, PHI protection, breach notification, ethical standards.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273872" y="2550492"/>
            <a:ext cx="5653319" cy="1023446"/>
          </a:xfrm>
          <a:custGeom>
            <a:avLst/>
            <a:gdLst/>
            <a:ahLst/>
            <a:cxnLst/>
            <a:rect l="l" t="t" r="r" b="b"/>
            <a:pathLst>
              <a:path w="5653319" h="1023446">
                <a:moveTo>
                  <a:pt x="32490" y="0"/>
                </a:moveTo>
                <a:lnTo>
                  <a:pt x="5555846" y="0"/>
                </a:lnTo>
                <a:cubicBezTo>
                  <a:pt x="5609679" y="0"/>
                  <a:pt x="5653319" y="43640"/>
                  <a:pt x="5653319" y="97473"/>
                </a:cubicBezTo>
                <a:lnTo>
                  <a:pt x="5653319" y="925973"/>
                </a:lnTo>
                <a:cubicBezTo>
                  <a:pt x="5653319" y="979806"/>
                  <a:pt x="5609679" y="1023446"/>
                  <a:pt x="5555846" y="1023446"/>
                </a:cubicBezTo>
                <a:lnTo>
                  <a:pt x="32490" y="1023446"/>
                </a:lnTo>
                <a:cubicBezTo>
                  <a:pt x="14546" y="1023446"/>
                  <a:pt x="0" y="1008899"/>
                  <a:pt x="0" y="990955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32" name="Shape 30"/>
          <p:cNvSpPr/>
          <p:nvPr/>
        </p:nvSpPr>
        <p:spPr>
          <a:xfrm>
            <a:off x="6273872" y="2550492"/>
            <a:ext cx="32490" cy="1023446"/>
          </a:xfrm>
          <a:custGeom>
            <a:avLst/>
            <a:gdLst/>
            <a:ahLst/>
            <a:cxnLst/>
            <a:rect l="l" t="t" r="r" b="b"/>
            <a:pathLst>
              <a:path w="32490" h="1023446">
                <a:moveTo>
                  <a:pt x="32490" y="0"/>
                </a:moveTo>
                <a:lnTo>
                  <a:pt x="32490" y="0"/>
                </a:lnTo>
                <a:lnTo>
                  <a:pt x="32490" y="1023446"/>
                </a:lnTo>
                <a:lnTo>
                  <a:pt x="32490" y="1023446"/>
                </a:lnTo>
                <a:cubicBezTo>
                  <a:pt x="14546" y="1023446"/>
                  <a:pt x="0" y="1008899"/>
                  <a:pt x="0" y="990955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3" name="Shape 31"/>
          <p:cNvSpPr/>
          <p:nvPr/>
        </p:nvSpPr>
        <p:spPr>
          <a:xfrm>
            <a:off x="6452569" y="2712943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4" name="Text 32"/>
          <p:cNvSpPr/>
          <p:nvPr/>
        </p:nvSpPr>
        <p:spPr>
          <a:xfrm>
            <a:off x="6602710" y="2794169"/>
            <a:ext cx="170574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972414" y="2794169"/>
            <a:ext cx="2128117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Revenue Cycle Management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452569" y="3200298"/>
            <a:ext cx="5377151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Claim submission, denial management, insurance verification, reimbursement methodologies.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273872" y="3703899"/>
            <a:ext cx="5653319" cy="1023446"/>
          </a:xfrm>
          <a:custGeom>
            <a:avLst/>
            <a:gdLst/>
            <a:ahLst/>
            <a:cxnLst/>
            <a:rect l="l" t="t" r="r" b="b"/>
            <a:pathLst>
              <a:path w="5653319" h="1023446">
                <a:moveTo>
                  <a:pt x="32490" y="0"/>
                </a:moveTo>
                <a:lnTo>
                  <a:pt x="5555846" y="0"/>
                </a:lnTo>
                <a:cubicBezTo>
                  <a:pt x="5609679" y="0"/>
                  <a:pt x="5653319" y="43640"/>
                  <a:pt x="5653319" y="97473"/>
                </a:cubicBezTo>
                <a:lnTo>
                  <a:pt x="5653319" y="925973"/>
                </a:lnTo>
                <a:cubicBezTo>
                  <a:pt x="5653319" y="979806"/>
                  <a:pt x="5609679" y="1023446"/>
                  <a:pt x="5555846" y="1023446"/>
                </a:cubicBezTo>
                <a:lnTo>
                  <a:pt x="32490" y="1023446"/>
                </a:lnTo>
                <a:cubicBezTo>
                  <a:pt x="14546" y="1023446"/>
                  <a:pt x="0" y="1008899"/>
                  <a:pt x="0" y="990955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9FAFB"/>
          </a:solidFill>
          <a:ln/>
        </p:spPr>
      </p:sp>
      <p:sp>
        <p:nvSpPr>
          <p:cNvPr id="38" name="Shape 36"/>
          <p:cNvSpPr/>
          <p:nvPr/>
        </p:nvSpPr>
        <p:spPr>
          <a:xfrm>
            <a:off x="6273872" y="3703899"/>
            <a:ext cx="32490" cy="1023446"/>
          </a:xfrm>
          <a:custGeom>
            <a:avLst/>
            <a:gdLst/>
            <a:ahLst/>
            <a:cxnLst/>
            <a:rect l="l" t="t" r="r" b="b"/>
            <a:pathLst>
              <a:path w="32490" h="1023446">
                <a:moveTo>
                  <a:pt x="32490" y="0"/>
                </a:moveTo>
                <a:lnTo>
                  <a:pt x="32490" y="0"/>
                </a:lnTo>
                <a:lnTo>
                  <a:pt x="32490" y="1023446"/>
                </a:lnTo>
                <a:lnTo>
                  <a:pt x="32490" y="1023446"/>
                </a:lnTo>
                <a:cubicBezTo>
                  <a:pt x="14546" y="1023446"/>
                  <a:pt x="0" y="1008899"/>
                  <a:pt x="0" y="990955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9" name="Shape 37"/>
          <p:cNvSpPr/>
          <p:nvPr/>
        </p:nvSpPr>
        <p:spPr>
          <a:xfrm>
            <a:off x="6452569" y="3866350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0" name="Text 38"/>
          <p:cNvSpPr/>
          <p:nvPr/>
        </p:nvSpPr>
        <p:spPr>
          <a:xfrm>
            <a:off x="6610388" y="3947576"/>
            <a:ext cx="154329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972414" y="3947576"/>
            <a:ext cx="105593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EHR Systems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6452569" y="4353706"/>
            <a:ext cx="5377151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Electronic Health Records navigation, encoder software, medical billing platforms.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257627" y="4857306"/>
            <a:ext cx="5669564" cy="1023446"/>
          </a:xfrm>
          <a:custGeom>
            <a:avLst/>
            <a:gdLst/>
            <a:ahLst/>
            <a:cxnLst/>
            <a:rect l="l" t="t" r="r" b="b"/>
            <a:pathLst>
              <a:path w="5669564" h="1023446">
                <a:moveTo>
                  <a:pt x="97473" y="0"/>
                </a:moveTo>
                <a:lnTo>
                  <a:pt x="5572091" y="0"/>
                </a:lnTo>
                <a:cubicBezTo>
                  <a:pt x="5625924" y="0"/>
                  <a:pt x="5669564" y="43640"/>
                  <a:pt x="5669564" y="97473"/>
                </a:cubicBezTo>
                <a:lnTo>
                  <a:pt x="5669564" y="925973"/>
                </a:lnTo>
                <a:cubicBezTo>
                  <a:pt x="5669564" y="979806"/>
                  <a:pt x="5625924" y="1023446"/>
                  <a:pt x="5572091" y="1023446"/>
                </a:cubicBezTo>
                <a:lnTo>
                  <a:pt x="97473" y="1023446"/>
                </a:lnTo>
                <a:cubicBezTo>
                  <a:pt x="43640" y="1023446"/>
                  <a:pt x="0" y="979806"/>
                  <a:pt x="0" y="925973"/>
                </a:cubicBezTo>
                <a:lnTo>
                  <a:pt x="0" y="97473"/>
                </a:lnTo>
                <a:cubicBezTo>
                  <a:pt x="0" y="43640"/>
                  <a:pt x="43640" y="0"/>
                  <a:pt x="97473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4" name="Shape 42"/>
          <p:cNvSpPr/>
          <p:nvPr/>
        </p:nvSpPr>
        <p:spPr>
          <a:xfrm>
            <a:off x="6420078" y="5019757"/>
            <a:ext cx="389884" cy="389884"/>
          </a:xfrm>
          <a:custGeom>
            <a:avLst/>
            <a:gdLst/>
            <a:ahLst/>
            <a:cxnLst/>
            <a:rect l="l" t="t" r="r" b="b"/>
            <a:pathLst>
              <a:path w="389884" h="389884">
                <a:moveTo>
                  <a:pt x="194942" y="0"/>
                </a:moveTo>
                <a:lnTo>
                  <a:pt x="194942" y="0"/>
                </a:lnTo>
                <a:cubicBezTo>
                  <a:pt x="302533" y="0"/>
                  <a:pt x="389884" y="87351"/>
                  <a:pt x="389884" y="194942"/>
                </a:cubicBezTo>
                <a:lnTo>
                  <a:pt x="389884" y="194942"/>
                </a:lnTo>
                <a:cubicBezTo>
                  <a:pt x="389884" y="302533"/>
                  <a:pt x="302533" y="389884"/>
                  <a:pt x="194942" y="389884"/>
                </a:cubicBezTo>
                <a:lnTo>
                  <a:pt x="194942" y="389884"/>
                </a:lnTo>
                <a:cubicBezTo>
                  <a:pt x="87351" y="389884"/>
                  <a:pt x="0" y="302533"/>
                  <a:pt x="0" y="194942"/>
                </a:cubicBezTo>
                <a:lnTo>
                  <a:pt x="0" y="194942"/>
                </a:lnTo>
                <a:cubicBezTo>
                  <a:pt x="0" y="87351"/>
                  <a:pt x="87351" y="0"/>
                  <a:pt x="194942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45" name="Text 43"/>
          <p:cNvSpPr/>
          <p:nvPr/>
        </p:nvSpPr>
        <p:spPr>
          <a:xfrm>
            <a:off x="6569648" y="5100983"/>
            <a:ext cx="170574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8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6939924" y="5100983"/>
            <a:ext cx="1299614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Specialty Coding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420078" y="5507113"/>
            <a:ext cx="5409642" cy="211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HCC, Surgery, IP-DRG, Emergency Department, Radiology, Cardiology.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389884" y="6010713"/>
            <a:ext cx="11542193" cy="487355"/>
          </a:xfrm>
          <a:custGeom>
            <a:avLst/>
            <a:gdLst/>
            <a:ahLst/>
            <a:cxnLst/>
            <a:rect l="l" t="t" r="r" b="b"/>
            <a:pathLst>
              <a:path w="11542193" h="487355">
                <a:moveTo>
                  <a:pt x="97471" y="0"/>
                </a:moveTo>
                <a:lnTo>
                  <a:pt x="11444722" y="0"/>
                </a:lnTo>
                <a:cubicBezTo>
                  <a:pt x="11498554" y="0"/>
                  <a:pt x="11542193" y="43639"/>
                  <a:pt x="11542193" y="97471"/>
                </a:cubicBezTo>
                <a:lnTo>
                  <a:pt x="11542193" y="389884"/>
                </a:lnTo>
                <a:cubicBezTo>
                  <a:pt x="11542193" y="443716"/>
                  <a:pt x="11498554" y="487355"/>
                  <a:pt x="11444722" y="487355"/>
                </a:cubicBezTo>
                <a:lnTo>
                  <a:pt x="97471" y="487355"/>
                </a:lnTo>
                <a:cubicBezTo>
                  <a:pt x="43675" y="487355"/>
                  <a:pt x="0" y="443680"/>
                  <a:pt x="0" y="389884"/>
                </a:cubicBezTo>
                <a:lnTo>
                  <a:pt x="0" y="97471"/>
                </a:lnTo>
                <a:cubicBezTo>
                  <a:pt x="0" y="43675"/>
                  <a:pt x="43675" y="0"/>
                  <a:pt x="97471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9" name="Shape 47"/>
          <p:cNvSpPr/>
          <p:nvPr/>
        </p:nvSpPr>
        <p:spPr>
          <a:xfrm>
            <a:off x="3474118" y="6169103"/>
            <a:ext cx="182758" cy="162452"/>
          </a:xfrm>
          <a:custGeom>
            <a:avLst/>
            <a:gdLst/>
            <a:ahLst/>
            <a:cxnLst/>
            <a:rect l="l" t="t" r="r" b="b"/>
            <a:pathLst>
              <a:path w="182758" h="162452">
                <a:moveTo>
                  <a:pt x="15230" y="62125"/>
                </a:moveTo>
                <a:lnTo>
                  <a:pt x="81607" y="89444"/>
                </a:lnTo>
                <a:cubicBezTo>
                  <a:pt x="84716" y="90713"/>
                  <a:pt x="88016" y="91379"/>
                  <a:pt x="91379" y="91379"/>
                </a:cubicBezTo>
                <a:cubicBezTo>
                  <a:pt x="94742" y="91379"/>
                  <a:pt x="98042" y="90713"/>
                  <a:pt x="101152" y="89444"/>
                </a:cubicBezTo>
                <a:lnTo>
                  <a:pt x="178062" y="57778"/>
                </a:lnTo>
                <a:cubicBezTo>
                  <a:pt x="180918" y="56604"/>
                  <a:pt x="182758" y="53844"/>
                  <a:pt x="182758" y="50766"/>
                </a:cubicBezTo>
                <a:cubicBezTo>
                  <a:pt x="182758" y="47688"/>
                  <a:pt x="180918" y="44928"/>
                  <a:pt x="178062" y="43754"/>
                </a:cubicBezTo>
                <a:lnTo>
                  <a:pt x="101152" y="12089"/>
                </a:lnTo>
                <a:cubicBezTo>
                  <a:pt x="98042" y="10820"/>
                  <a:pt x="94742" y="10153"/>
                  <a:pt x="91379" y="10153"/>
                </a:cubicBezTo>
                <a:cubicBezTo>
                  <a:pt x="88016" y="10153"/>
                  <a:pt x="84716" y="10820"/>
                  <a:pt x="81607" y="12089"/>
                </a:cubicBezTo>
                <a:lnTo>
                  <a:pt x="4696" y="43754"/>
                </a:lnTo>
                <a:cubicBezTo>
                  <a:pt x="1840" y="44928"/>
                  <a:pt x="0" y="47688"/>
                  <a:pt x="0" y="50766"/>
                </a:cubicBezTo>
                <a:lnTo>
                  <a:pt x="0" y="144684"/>
                </a:lnTo>
                <a:cubicBezTo>
                  <a:pt x="0" y="148903"/>
                  <a:pt x="3395" y="152298"/>
                  <a:pt x="7615" y="152298"/>
                </a:cubicBezTo>
                <a:cubicBezTo>
                  <a:pt x="11835" y="152298"/>
                  <a:pt x="15230" y="148903"/>
                  <a:pt x="15230" y="144684"/>
                </a:cubicBezTo>
                <a:lnTo>
                  <a:pt x="15230" y="62125"/>
                </a:lnTo>
                <a:close/>
                <a:moveTo>
                  <a:pt x="30460" y="84875"/>
                </a:moveTo>
                <a:lnTo>
                  <a:pt x="30460" y="121839"/>
                </a:lnTo>
                <a:cubicBezTo>
                  <a:pt x="30460" y="138655"/>
                  <a:pt x="57747" y="152298"/>
                  <a:pt x="91379" y="152298"/>
                </a:cubicBezTo>
                <a:cubicBezTo>
                  <a:pt x="125012" y="152298"/>
                  <a:pt x="152298" y="138655"/>
                  <a:pt x="152298" y="121839"/>
                </a:cubicBezTo>
                <a:lnTo>
                  <a:pt x="152298" y="84843"/>
                </a:lnTo>
                <a:lnTo>
                  <a:pt x="106958" y="103531"/>
                </a:lnTo>
                <a:cubicBezTo>
                  <a:pt x="102008" y="105562"/>
                  <a:pt x="96741" y="106609"/>
                  <a:pt x="91379" y="106609"/>
                </a:cubicBezTo>
                <a:cubicBezTo>
                  <a:pt x="86017" y="106609"/>
                  <a:pt x="80750" y="105562"/>
                  <a:pt x="75800" y="103531"/>
                </a:cubicBezTo>
                <a:lnTo>
                  <a:pt x="30460" y="84843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50" name="Text 48"/>
          <p:cNvSpPr/>
          <p:nvPr/>
        </p:nvSpPr>
        <p:spPr>
          <a:xfrm>
            <a:off x="723857" y="6140674"/>
            <a:ext cx="11118872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Training Duration: 2-6 months | Certification: AAPC (CPC) &amp; AHIMA (CCS)</a:t>
            </a:r>
            <a:endParaRPr lang="en-US" sz="16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D60ABDE-2C87-A0B9-011A-5D1A152FD4ED}"/>
              </a:ext>
            </a:extLst>
          </p:cNvPr>
          <p:cNvSpPr txBox="1"/>
          <p:nvPr/>
        </p:nvSpPr>
        <p:spPr>
          <a:xfrm>
            <a:off x="11450320" y="5384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9884" y="389884"/>
            <a:ext cx="11737135" cy="3898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070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Ethics, Hard Work &amp; No Shortcuts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389884" y="844749"/>
            <a:ext cx="779768" cy="32490"/>
          </a:xfrm>
          <a:custGeom>
            <a:avLst/>
            <a:gdLst/>
            <a:ahLst/>
            <a:cxnLst/>
            <a:rect l="l" t="t" r="r" b="b"/>
            <a:pathLst>
              <a:path w="779768" h="32490">
                <a:moveTo>
                  <a:pt x="0" y="0"/>
                </a:moveTo>
                <a:lnTo>
                  <a:pt x="779768" y="0"/>
                </a:lnTo>
                <a:lnTo>
                  <a:pt x="779768" y="32490"/>
                </a:lnTo>
                <a:lnTo>
                  <a:pt x="0" y="32490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Text 2"/>
          <p:cNvSpPr/>
          <p:nvPr/>
        </p:nvSpPr>
        <p:spPr>
          <a:xfrm>
            <a:off x="389884" y="974710"/>
            <a:ext cx="11623419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reality of becoming a professional medical coder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9884" y="1538215"/>
            <a:ext cx="5637074" cy="2396163"/>
          </a:xfrm>
          <a:custGeom>
            <a:avLst/>
            <a:gdLst/>
            <a:ahLst/>
            <a:cxnLst/>
            <a:rect l="l" t="t" r="r" b="b"/>
            <a:pathLst>
              <a:path w="5637074" h="2396163">
                <a:moveTo>
                  <a:pt x="97476" y="0"/>
                </a:moveTo>
                <a:lnTo>
                  <a:pt x="5539598" y="0"/>
                </a:lnTo>
                <a:cubicBezTo>
                  <a:pt x="5593396" y="0"/>
                  <a:pt x="5637074" y="43677"/>
                  <a:pt x="5637074" y="97476"/>
                </a:cubicBezTo>
                <a:lnTo>
                  <a:pt x="5637074" y="2298687"/>
                </a:lnTo>
                <a:cubicBezTo>
                  <a:pt x="5637074" y="2352521"/>
                  <a:pt x="5593433" y="2396163"/>
                  <a:pt x="5539598" y="2396163"/>
                </a:cubicBezTo>
                <a:lnTo>
                  <a:pt x="97476" y="2396163"/>
                </a:lnTo>
                <a:cubicBezTo>
                  <a:pt x="43677" y="2396163"/>
                  <a:pt x="0" y="2352485"/>
                  <a:pt x="0" y="2298687"/>
                </a:cubicBezTo>
                <a:lnTo>
                  <a:pt x="0" y="97476"/>
                </a:lnTo>
                <a:cubicBezTo>
                  <a:pt x="0" y="43677"/>
                  <a:pt x="43677" y="0"/>
                  <a:pt x="97476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6" name="Shape 4"/>
          <p:cNvSpPr/>
          <p:nvPr/>
        </p:nvSpPr>
        <p:spPr>
          <a:xfrm>
            <a:off x="621378" y="1733157"/>
            <a:ext cx="292413" cy="292413"/>
          </a:xfrm>
          <a:custGeom>
            <a:avLst/>
            <a:gdLst/>
            <a:ahLst/>
            <a:cxnLst/>
            <a:rect l="l" t="t" r="r" b="b"/>
            <a:pathLst>
              <a:path w="292413" h="292413">
                <a:moveTo>
                  <a:pt x="146207" y="0"/>
                </a:moveTo>
                <a:cubicBezTo>
                  <a:pt x="148834" y="0"/>
                  <a:pt x="151461" y="571"/>
                  <a:pt x="153860" y="1656"/>
                </a:cubicBezTo>
                <a:lnTo>
                  <a:pt x="261458" y="47289"/>
                </a:lnTo>
                <a:cubicBezTo>
                  <a:pt x="274023" y="52600"/>
                  <a:pt x="283389" y="64993"/>
                  <a:pt x="283332" y="79957"/>
                </a:cubicBezTo>
                <a:cubicBezTo>
                  <a:pt x="283047" y="136612"/>
                  <a:pt x="259745" y="240270"/>
                  <a:pt x="161341" y="287387"/>
                </a:cubicBezTo>
                <a:cubicBezTo>
                  <a:pt x="151803" y="291956"/>
                  <a:pt x="140724" y="291956"/>
                  <a:pt x="131186" y="287387"/>
                </a:cubicBezTo>
                <a:cubicBezTo>
                  <a:pt x="32725" y="240270"/>
                  <a:pt x="9481" y="136612"/>
                  <a:pt x="9195" y="79957"/>
                </a:cubicBezTo>
                <a:cubicBezTo>
                  <a:pt x="9138" y="64993"/>
                  <a:pt x="18504" y="52600"/>
                  <a:pt x="31069" y="47289"/>
                </a:cubicBezTo>
                <a:lnTo>
                  <a:pt x="138611" y="1656"/>
                </a:lnTo>
                <a:cubicBezTo>
                  <a:pt x="141009" y="571"/>
                  <a:pt x="143579" y="0"/>
                  <a:pt x="146207" y="0"/>
                </a:cubicBezTo>
                <a:close/>
                <a:moveTo>
                  <a:pt x="146207" y="38151"/>
                </a:moveTo>
                <a:lnTo>
                  <a:pt x="146207" y="254091"/>
                </a:lnTo>
                <a:cubicBezTo>
                  <a:pt x="225021" y="215940"/>
                  <a:pt x="246210" y="131415"/>
                  <a:pt x="246724" y="80813"/>
                </a:cubicBezTo>
                <a:lnTo>
                  <a:pt x="146207" y="38208"/>
                </a:lnTo>
                <a:lnTo>
                  <a:pt x="146207" y="38208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080304" y="1749402"/>
            <a:ext cx="1600149" cy="259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35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Ethical Standards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84826" y="2155531"/>
            <a:ext cx="5320293" cy="4792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5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Medical coding directly impacts </a:t>
            </a:r>
            <a:r>
              <a:rPr lang="en-US" sz="1151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healthcare finances</a:t>
            </a:r>
            <a:r>
              <a:rPr lang="en-US" sz="115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</a:t>
            </a:r>
            <a:r>
              <a:rPr lang="en-US" sz="1151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patient care</a:t>
            </a:r>
            <a:r>
              <a:rPr lang="en-US" sz="115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Coders must adhere to: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01071" y="2793154"/>
            <a:ext cx="129961" cy="129961"/>
          </a:xfrm>
          <a:custGeom>
            <a:avLst/>
            <a:gdLst/>
            <a:ahLst/>
            <a:cxnLst/>
            <a:rect l="l" t="t" r="r" b="b"/>
            <a:pathLst>
              <a:path w="129961" h="129961">
                <a:moveTo>
                  <a:pt x="64981" y="129961"/>
                </a:moveTo>
                <a:cubicBezTo>
                  <a:pt x="100844" y="129961"/>
                  <a:pt x="129961" y="100844"/>
                  <a:pt x="129961" y="64981"/>
                </a:cubicBezTo>
                <a:cubicBezTo>
                  <a:pt x="129961" y="29117"/>
                  <a:pt x="100844" y="0"/>
                  <a:pt x="64981" y="0"/>
                </a:cubicBezTo>
                <a:cubicBezTo>
                  <a:pt x="29117" y="0"/>
                  <a:pt x="0" y="29117"/>
                  <a:pt x="0" y="64981"/>
                </a:cubicBezTo>
                <a:cubicBezTo>
                  <a:pt x="0" y="100844"/>
                  <a:pt x="29117" y="129961"/>
                  <a:pt x="64981" y="129961"/>
                </a:cubicBezTo>
                <a:close/>
                <a:moveTo>
                  <a:pt x="86404" y="53990"/>
                </a:moveTo>
                <a:lnTo>
                  <a:pt x="66098" y="86480"/>
                </a:lnTo>
                <a:cubicBezTo>
                  <a:pt x="65031" y="88181"/>
                  <a:pt x="63204" y="89247"/>
                  <a:pt x="61199" y="89348"/>
                </a:cubicBezTo>
                <a:cubicBezTo>
                  <a:pt x="59193" y="89450"/>
                  <a:pt x="57264" y="88536"/>
                  <a:pt x="56071" y="86912"/>
                </a:cubicBezTo>
                <a:lnTo>
                  <a:pt x="43887" y="70666"/>
                </a:lnTo>
                <a:cubicBezTo>
                  <a:pt x="41857" y="67976"/>
                  <a:pt x="42415" y="64168"/>
                  <a:pt x="45106" y="62138"/>
                </a:cubicBezTo>
                <a:cubicBezTo>
                  <a:pt x="47796" y="60107"/>
                  <a:pt x="51604" y="60666"/>
                  <a:pt x="53634" y="63356"/>
                </a:cubicBezTo>
                <a:lnTo>
                  <a:pt x="60488" y="72494"/>
                </a:lnTo>
                <a:lnTo>
                  <a:pt x="76073" y="47543"/>
                </a:lnTo>
                <a:cubicBezTo>
                  <a:pt x="77850" y="44700"/>
                  <a:pt x="81607" y="43811"/>
                  <a:pt x="84475" y="45613"/>
                </a:cubicBezTo>
                <a:cubicBezTo>
                  <a:pt x="87343" y="47416"/>
                  <a:pt x="88206" y="51147"/>
                  <a:pt x="86404" y="54015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0" name="Text 8"/>
          <p:cNvSpPr/>
          <p:nvPr/>
        </p:nvSpPr>
        <p:spPr>
          <a:xfrm>
            <a:off x="812258" y="2760664"/>
            <a:ext cx="1754478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Strict ethical coding standards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01071" y="3053077"/>
            <a:ext cx="129961" cy="129961"/>
          </a:xfrm>
          <a:custGeom>
            <a:avLst/>
            <a:gdLst/>
            <a:ahLst/>
            <a:cxnLst/>
            <a:rect l="l" t="t" r="r" b="b"/>
            <a:pathLst>
              <a:path w="129961" h="129961">
                <a:moveTo>
                  <a:pt x="64981" y="129961"/>
                </a:moveTo>
                <a:cubicBezTo>
                  <a:pt x="100844" y="129961"/>
                  <a:pt x="129961" y="100844"/>
                  <a:pt x="129961" y="64981"/>
                </a:cubicBezTo>
                <a:cubicBezTo>
                  <a:pt x="129961" y="29117"/>
                  <a:pt x="100844" y="0"/>
                  <a:pt x="64981" y="0"/>
                </a:cubicBezTo>
                <a:cubicBezTo>
                  <a:pt x="29117" y="0"/>
                  <a:pt x="0" y="29117"/>
                  <a:pt x="0" y="64981"/>
                </a:cubicBezTo>
                <a:cubicBezTo>
                  <a:pt x="0" y="100844"/>
                  <a:pt x="29117" y="129961"/>
                  <a:pt x="64981" y="129961"/>
                </a:cubicBezTo>
                <a:close/>
                <a:moveTo>
                  <a:pt x="86404" y="53990"/>
                </a:moveTo>
                <a:lnTo>
                  <a:pt x="66098" y="86480"/>
                </a:lnTo>
                <a:cubicBezTo>
                  <a:pt x="65031" y="88181"/>
                  <a:pt x="63204" y="89247"/>
                  <a:pt x="61199" y="89348"/>
                </a:cubicBezTo>
                <a:cubicBezTo>
                  <a:pt x="59193" y="89450"/>
                  <a:pt x="57264" y="88536"/>
                  <a:pt x="56071" y="86912"/>
                </a:cubicBezTo>
                <a:lnTo>
                  <a:pt x="43887" y="70666"/>
                </a:lnTo>
                <a:cubicBezTo>
                  <a:pt x="41857" y="67976"/>
                  <a:pt x="42415" y="64168"/>
                  <a:pt x="45106" y="62138"/>
                </a:cubicBezTo>
                <a:cubicBezTo>
                  <a:pt x="47796" y="60107"/>
                  <a:pt x="51604" y="60666"/>
                  <a:pt x="53634" y="63356"/>
                </a:cubicBezTo>
                <a:lnTo>
                  <a:pt x="60488" y="72494"/>
                </a:lnTo>
                <a:lnTo>
                  <a:pt x="76073" y="47543"/>
                </a:lnTo>
                <a:cubicBezTo>
                  <a:pt x="77850" y="44700"/>
                  <a:pt x="81607" y="43811"/>
                  <a:pt x="84475" y="45613"/>
                </a:cubicBezTo>
                <a:cubicBezTo>
                  <a:pt x="87343" y="47416"/>
                  <a:pt x="88206" y="51147"/>
                  <a:pt x="86404" y="54015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2" name="Text 10"/>
          <p:cNvSpPr/>
          <p:nvPr/>
        </p:nvSpPr>
        <p:spPr>
          <a:xfrm>
            <a:off x="812258" y="3020586"/>
            <a:ext cx="2103750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Compliance regulations &amp; guidelines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01071" y="3312999"/>
            <a:ext cx="129961" cy="129961"/>
          </a:xfrm>
          <a:custGeom>
            <a:avLst/>
            <a:gdLst/>
            <a:ahLst/>
            <a:cxnLst/>
            <a:rect l="l" t="t" r="r" b="b"/>
            <a:pathLst>
              <a:path w="129961" h="129961">
                <a:moveTo>
                  <a:pt x="64981" y="129961"/>
                </a:moveTo>
                <a:cubicBezTo>
                  <a:pt x="100844" y="129961"/>
                  <a:pt x="129961" y="100844"/>
                  <a:pt x="129961" y="64981"/>
                </a:cubicBezTo>
                <a:cubicBezTo>
                  <a:pt x="129961" y="29117"/>
                  <a:pt x="100844" y="0"/>
                  <a:pt x="64981" y="0"/>
                </a:cubicBezTo>
                <a:cubicBezTo>
                  <a:pt x="29117" y="0"/>
                  <a:pt x="0" y="29117"/>
                  <a:pt x="0" y="64981"/>
                </a:cubicBezTo>
                <a:cubicBezTo>
                  <a:pt x="0" y="100844"/>
                  <a:pt x="29117" y="129961"/>
                  <a:pt x="64981" y="129961"/>
                </a:cubicBezTo>
                <a:close/>
                <a:moveTo>
                  <a:pt x="86404" y="53990"/>
                </a:moveTo>
                <a:lnTo>
                  <a:pt x="66098" y="86480"/>
                </a:lnTo>
                <a:cubicBezTo>
                  <a:pt x="65031" y="88181"/>
                  <a:pt x="63204" y="89247"/>
                  <a:pt x="61199" y="89348"/>
                </a:cubicBezTo>
                <a:cubicBezTo>
                  <a:pt x="59193" y="89450"/>
                  <a:pt x="57264" y="88536"/>
                  <a:pt x="56071" y="86912"/>
                </a:cubicBezTo>
                <a:lnTo>
                  <a:pt x="43887" y="70666"/>
                </a:lnTo>
                <a:cubicBezTo>
                  <a:pt x="41857" y="67976"/>
                  <a:pt x="42415" y="64168"/>
                  <a:pt x="45106" y="62138"/>
                </a:cubicBezTo>
                <a:cubicBezTo>
                  <a:pt x="47796" y="60107"/>
                  <a:pt x="51604" y="60666"/>
                  <a:pt x="53634" y="63356"/>
                </a:cubicBezTo>
                <a:lnTo>
                  <a:pt x="60488" y="72494"/>
                </a:lnTo>
                <a:lnTo>
                  <a:pt x="76073" y="47543"/>
                </a:lnTo>
                <a:cubicBezTo>
                  <a:pt x="77850" y="44700"/>
                  <a:pt x="81607" y="43811"/>
                  <a:pt x="84475" y="45613"/>
                </a:cubicBezTo>
                <a:cubicBezTo>
                  <a:pt x="87343" y="47416"/>
                  <a:pt x="88206" y="51147"/>
                  <a:pt x="86404" y="54015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4" name="Text 12"/>
          <p:cNvSpPr/>
          <p:nvPr/>
        </p:nvSpPr>
        <p:spPr>
          <a:xfrm>
            <a:off x="812258" y="3280509"/>
            <a:ext cx="1746356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Patient confidentiality (HIPAA)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01071" y="3572922"/>
            <a:ext cx="129961" cy="129961"/>
          </a:xfrm>
          <a:custGeom>
            <a:avLst/>
            <a:gdLst/>
            <a:ahLst/>
            <a:cxnLst/>
            <a:rect l="l" t="t" r="r" b="b"/>
            <a:pathLst>
              <a:path w="129961" h="129961">
                <a:moveTo>
                  <a:pt x="64981" y="129961"/>
                </a:moveTo>
                <a:cubicBezTo>
                  <a:pt x="100844" y="129961"/>
                  <a:pt x="129961" y="100844"/>
                  <a:pt x="129961" y="64981"/>
                </a:cubicBezTo>
                <a:cubicBezTo>
                  <a:pt x="129961" y="29117"/>
                  <a:pt x="100844" y="0"/>
                  <a:pt x="64981" y="0"/>
                </a:cubicBezTo>
                <a:cubicBezTo>
                  <a:pt x="29117" y="0"/>
                  <a:pt x="0" y="29117"/>
                  <a:pt x="0" y="64981"/>
                </a:cubicBezTo>
                <a:cubicBezTo>
                  <a:pt x="0" y="100844"/>
                  <a:pt x="29117" y="129961"/>
                  <a:pt x="64981" y="129961"/>
                </a:cubicBezTo>
                <a:close/>
                <a:moveTo>
                  <a:pt x="86404" y="53990"/>
                </a:moveTo>
                <a:lnTo>
                  <a:pt x="66098" y="86480"/>
                </a:lnTo>
                <a:cubicBezTo>
                  <a:pt x="65031" y="88181"/>
                  <a:pt x="63204" y="89247"/>
                  <a:pt x="61199" y="89348"/>
                </a:cubicBezTo>
                <a:cubicBezTo>
                  <a:pt x="59193" y="89450"/>
                  <a:pt x="57264" y="88536"/>
                  <a:pt x="56071" y="86912"/>
                </a:cubicBezTo>
                <a:lnTo>
                  <a:pt x="43887" y="70666"/>
                </a:lnTo>
                <a:cubicBezTo>
                  <a:pt x="41857" y="67976"/>
                  <a:pt x="42415" y="64168"/>
                  <a:pt x="45106" y="62138"/>
                </a:cubicBezTo>
                <a:cubicBezTo>
                  <a:pt x="47796" y="60107"/>
                  <a:pt x="51604" y="60666"/>
                  <a:pt x="53634" y="63356"/>
                </a:cubicBezTo>
                <a:lnTo>
                  <a:pt x="60488" y="72494"/>
                </a:lnTo>
                <a:lnTo>
                  <a:pt x="76073" y="47543"/>
                </a:lnTo>
                <a:cubicBezTo>
                  <a:pt x="77850" y="44700"/>
                  <a:pt x="81607" y="43811"/>
                  <a:pt x="84475" y="45613"/>
                </a:cubicBezTo>
                <a:cubicBezTo>
                  <a:pt x="87343" y="47416"/>
                  <a:pt x="88206" y="51147"/>
                  <a:pt x="86404" y="54015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6" name="Text 14"/>
          <p:cNvSpPr/>
          <p:nvPr/>
        </p:nvSpPr>
        <p:spPr>
          <a:xfrm>
            <a:off x="812258" y="3540432"/>
            <a:ext cx="1632640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Fraud and abuse prevention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06129" y="4109013"/>
            <a:ext cx="5604584" cy="2826660"/>
          </a:xfrm>
          <a:custGeom>
            <a:avLst/>
            <a:gdLst/>
            <a:ahLst/>
            <a:cxnLst/>
            <a:rect l="l" t="t" r="r" b="b"/>
            <a:pathLst>
              <a:path w="5604584" h="2826660">
                <a:moveTo>
                  <a:pt x="97463" y="0"/>
                </a:moveTo>
                <a:lnTo>
                  <a:pt x="5507120" y="0"/>
                </a:lnTo>
                <a:cubicBezTo>
                  <a:pt x="5560948" y="0"/>
                  <a:pt x="5604584" y="43636"/>
                  <a:pt x="5604584" y="97463"/>
                </a:cubicBezTo>
                <a:lnTo>
                  <a:pt x="5604584" y="2729196"/>
                </a:lnTo>
                <a:cubicBezTo>
                  <a:pt x="5604584" y="2783024"/>
                  <a:pt x="5560948" y="2826660"/>
                  <a:pt x="5507120" y="2826660"/>
                </a:cubicBezTo>
                <a:lnTo>
                  <a:pt x="97463" y="2826660"/>
                </a:lnTo>
                <a:cubicBezTo>
                  <a:pt x="43636" y="2826660"/>
                  <a:pt x="0" y="2783024"/>
                  <a:pt x="0" y="2729196"/>
                </a:cubicBezTo>
                <a:lnTo>
                  <a:pt x="0" y="97463"/>
                </a:lnTo>
                <a:cubicBezTo>
                  <a:pt x="0" y="43636"/>
                  <a:pt x="43636" y="0"/>
                  <a:pt x="97463" y="0"/>
                </a:cubicBezTo>
                <a:close/>
              </a:path>
            </a:pathLst>
          </a:custGeom>
          <a:solidFill>
            <a:srgbClr val="F9FAFB"/>
          </a:solidFill>
          <a:ln w="50800">
            <a:solidFill>
              <a:srgbClr val="00336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53868" y="4320200"/>
            <a:ext cx="292413" cy="292413"/>
          </a:xfrm>
          <a:custGeom>
            <a:avLst/>
            <a:gdLst/>
            <a:ahLst/>
            <a:cxnLst/>
            <a:rect l="l" t="t" r="r" b="b"/>
            <a:pathLst>
              <a:path w="292413" h="292413">
                <a:moveTo>
                  <a:pt x="146207" y="0"/>
                </a:moveTo>
                <a:cubicBezTo>
                  <a:pt x="154602" y="0"/>
                  <a:pt x="162312" y="4626"/>
                  <a:pt x="166310" y="11994"/>
                </a:cubicBezTo>
                <a:lnTo>
                  <a:pt x="289672" y="240441"/>
                </a:lnTo>
                <a:cubicBezTo>
                  <a:pt x="293498" y="247523"/>
                  <a:pt x="293327" y="256090"/>
                  <a:pt x="289215" y="263000"/>
                </a:cubicBezTo>
                <a:cubicBezTo>
                  <a:pt x="285103" y="269911"/>
                  <a:pt x="277621" y="274137"/>
                  <a:pt x="269568" y="274137"/>
                </a:cubicBezTo>
                <a:lnTo>
                  <a:pt x="22845" y="274137"/>
                </a:lnTo>
                <a:cubicBezTo>
                  <a:pt x="14792" y="274137"/>
                  <a:pt x="7367" y="269911"/>
                  <a:pt x="3198" y="263000"/>
                </a:cubicBezTo>
                <a:cubicBezTo>
                  <a:pt x="-971" y="256090"/>
                  <a:pt x="-1085" y="247523"/>
                  <a:pt x="2741" y="240441"/>
                </a:cubicBezTo>
                <a:lnTo>
                  <a:pt x="126103" y="11994"/>
                </a:lnTo>
                <a:cubicBezTo>
                  <a:pt x="130101" y="4626"/>
                  <a:pt x="137811" y="0"/>
                  <a:pt x="146207" y="0"/>
                </a:cubicBezTo>
                <a:close/>
                <a:moveTo>
                  <a:pt x="146207" y="95948"/>
                </a:moveTo>
                <a:cubicBezTo>
                  <a:pt x="138611" y="95948"/>
                  <a:pt x="132500" y="102059"/>
                  <a:pt x="132500" y="109655"/>
                </a:cubicBezTo>
                <a:lnTo>
                  <a:pt x="132500" y="173620"/>
                </a:lnTo>
                <a:cubicBezTo>
                  <a:pt x="132500" y="181216"/>
                  <a:pt x="138611" y="187327"/>
                  <a:pt x="146207" y="187327"/>
                </a:cubicBezTo>
                <a:cubicBezTo>
                  <a:pt x="153802" y="187327"/>
                  <a:pt x="159913" y="181216"/>
                  <a:pt x="159913" y="173620"/>
                </a:cubicBezTo>
                <a:lnTo>
                  <a:pt x="159913" y="109655"/>
                </a:lnTo>
                <a:cubicBezTo>
                  <a:pt x="159913" y="102059"/>
                  <a:pt x="153802" y="95948"/>
                  <a:pt x="146207" y="95948"/>
                </a:cubicBezTo>
                <a:close/>
                <a:moveTo>
                  <a:pt x="161455" y="219310"/>
                </a:moveTo>
                <a:cubicBezTo>
                  <a:pt x="161802" y="213650"/>
                  <a:pt x="158980" y="208264"/>
                  <a:pt x="154127" y="205329"/>
                </a:cubicBezTo>
                <a:cubicBezTo>
                  <a:pt x="149275" y="202394"/>
                  <a:pt x="143195" y="202394"/>
                  <a:pt x="138343" y="205329"/>
                </a:cubicBezTo>
                <a:cubicBezTo>
                  <a:pt x="133491" y="208264"/>
                  <a:pt x="130668" y="213650"/>
                  <a:pt x="131015" y="219310"/>
                </a:cubicBezTo>
                <a:cubicBezTo>
                  <a:pt x="130668" y="224970"/>
                  <a:pt x="133491" y="230355"/>
                  <a:pt x="138343" y="233290"/>
                </a:cubicBezTo>
                <a:cubicBezTo>
                  <a:pt x="143195" y="236225"/>
                  <a:pt x="149275" y="236225"/>
                  <a:pt x="154127" y="233290"/>
                </a:cubicBezTo>
                <a:cubicBezTo>
                  <a:pt x="158980" y="230355"/>
                  <a:pt x="161802" y="224970"/>
                  <a:pt x="161455" y="21931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9" name="Text 17"/>
          <p:cNvSpPr/>
          <p:nvPr/>
        </p:nvSpPr>
        <p:spPr>
          <a:xfrm>
            <a:off x="1112794" y="4336445"/>
            <a:ext cx="2152485" cy="259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35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Consequences of Errors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33562" y="4742574"/>
            <a:ext cx="5165964" cy="422374"/>
          </a:xfrm>
          <a:custGeom>
            <a:avLst/>
            <a:gdLst/>
            <a:ahLst/>
            <a:cxnLst/>
            <a:rect l="l" t="t" r="r" b="b"/>
            <a:pathLst>
              <a:path w="5165964" h="422374">
                <a:moveTo>
                  <a:pt x="32490" y="0"/>
                </a:moveTo>
                <a:lnTo>
                  <a:pt x="5100982" y="0"/>
                </a:lnTo>
                <a:cubicBezTo>
                  <a:pt x="5136870" y="0"/>
                  <a:pt x="5165964" y="29094"/>
                  <a:pt x="5165964" y="64982"/>
                </a:cubicBezTo>
                <a:lnTo>
                  <a:pt x="5165964" y="357392"/>
                </a:lnTo>
                <a:cubicBezTo>
                  <a:pt x="5165964" y="393281"/>
                  <a:pt x="5136870" y="422374"/>
                  <a:pt x="5100982" y="422374"/>
                </a:cubicBez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633562" y="4742574"/>
            <a:ext cx="32490" cy="422374"/>
          </a:xfrm>
          <a:custGeom>
            <a:avLst/>
            <a:gdLst/>
            <a:ahLst/>
            <a:cxnLst/>
            <a:rect l="l" t="t" r="r" b="b"/>
            <a:pathLst>
              <a:path w="32490" h="422374">
                <a:moveTo>
                  <a:pt x="32490" y="0"/>
                </a:moveTo>
                <a:lnTo>
                  <a:pt x="32490" y="0"/>
                </a:lnTo>
                <a:lnTo>
                  <a:pt x="32490" y="422374"/>
                </a:ln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2" name="Shape 20"/>
          <p:cNvSpPr/>
          <p:nvPr/>
        </p:nvSpPr>
        <p:spPr>
          <a:xfrm>
            <a:off x="767584" y="4872536"/>
            <a:ext cx="162452" cy="162452"/>
          </a:xfrm>
          <a:custGeom>
            <a:avLst/>
            <a:gdLst/>
            <a:ahLst/>
            <a:cxnLst/>
            <a:rect l="l" t="t" r="r" b="b"/>
            <a:pathLst>
              <a:path w="162452" h="162452">
                <a:moveTo>
                  <a:pt x="81226" y="162452"/>
                </a:moveTo>
                <a:cubicBezTo>
                  <a:pt x="126056" y="162452"/>
                  <a:pt x="162452" y="126056"/>
                  <a:pt x="162452" y="81226"/>
                </a:cubicBezTo>
                <a:cubicBezTo>
                  <a:pt x="162452" y="36396"/>
                  <a:pt x="126056" y="0"/>
                  <a:pt x="81226" y="0"/>
                </a:cubicBezTo>
                <a:cubicBezTo>
                  <a:pt x="36396" y="0"/>
                  <a:pt x="0" y="36396"/>
                  <a:pt x="0" y="81226"/>
                </a:cubicBezTo>
                <a:cubicBezTo>
                  <a:pt x="0" y="126056"/>
                  <a:pt x="36396" y="162452"/>
                  <a:pt x="81226" y="162452"/>
                </a:cubicBezTo>
                <a:close/>
                <a:moveTo>
                  <a:pt x="52987" y="52987"/>
                </a:moveTo>
                <a:cubicBezTo>
                  <a:pt x="55970" y="50005"/>
                  <a:pt x="60792" y="50005"/>
                  <a:pt x="63743" y="52987"/>
                </a:cubicBezTo>
                <a:lnTo>
                  <a:pt x="81194" y="70438"/>
                </a:lnTo>
                <a:lnTo>
                  <a:pt x="98645" y="52987"/>
                </a:lnTo>
                <a:cubicBezTo>
                  <a:pt x="101627" y="50005"/>
                  <a:pt x="106450" y="50005"/>
                  <a:pt x="109401" y="52987"/>
                </a:cubicBezTo>
                <a:cubicBezTo>
                  <a:pt x="112352" y="55970"/>
                  <a:pt x="112384" y="60792"/>
                  <a:pt x="109401" y="63743"/>
                </a:cubicBezTo>
                <a:lnTo>
                  <a:pt x="91950" y="81194"/>
                </a:lnTo>
                <a:lnTo>
                  <a:pt x="109401" y="98645"/>
                </a:lnTo>
                <a:cubicBezTo>
                  <a:pt x="112384" y="101627"/>
                  <a:pt x="112384" y="106450"/>
                  <a:pt x="109401" y="109401"/>
                </a:cubicBezTo>
                <a:cubicBezTo>
                  <a:pt x="106419" y="112352"/>
                  <a:pt x="101596" y="112384"/>
                  <a:pt x="98645" y="109401"/>
                </a:cubicBezTo>
                <a:lnTo>
                  <a:pt x="81194" y="91950"/>
                </a:lnTo>
                <a:lnTo>
                  <a:pt x="63743" y="109401"/>
                </a:lnTo>
                <a:cubicBezTo>
                  <a:pt x="60761" y="112384"/>
                  <a:pt x="55938" y="112384"/>
                  <a:pt x="52987" y="109401"/>
                </a:cubicBezTo>
                <a:cubicBezTo>
                  <a:pt x="50036" y="106419"/>
                  <a:pt x="50005" y="101596"/>
                  <a:pt x="52987" y="98645"/>
                </a:cubicBezTo>
                <a:lnTo>
                  <a:pt x="70438" y="81194"/>
                </a:lnTo>
                <a:lnTo>
                  <a:pt x="52987" y="63743"/>
                </a:lnTo>
                <a:cubicBezTo>
                  <a:pt x="50005" y="60761"/>
                  <a:pt x="50005" y="55938"/>
                  <a:pt x="52987" y="52987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3" name="Text 21"/>
          <p:cNvSpPr/>
          <p:nvPr/>
        </p:nvSpPr>
        <p:spPr>
          <a:xfrm>
            <a:off x="1047813" y="4840045"/>
            <a:ext cx="1884440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Claim denials &amp; revenue loss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33562" y="5262420"/>
            <a:ext cx="5165964" cy="422374"/>
          </a:xfrm>
          <a:custGeom>
            <a:avLst/>
            <a:gdLst/>
            <a:ahLst/>
            <a:cxnLst/>
            <a:rect l="l" t="t" r="r" b="b"/>
            <a:pathLst>
              <a:path w="5165964" h="422374">
                <a:moveTo>
                  <a:pt x="32490" y="0"/>
                </a:moveTo>
                <a:lnTo>
                  <a:pt x="5100982" y="0"/>
                </a:lnTo>
                <a:cubicBezTo>
                  <a:pt x="5136870" y="0"/>
                  <a:pt x="5165964" y="29094"/>
                  <a:pt x="5165964" y="64982"/>
                </a:cubicBezTo>
                <a:lnTo>
                  <a:pt x="5165964" y="357392"/>
                </a:lnTo>
                <a:cubicBezTo>
                  <a:pt x="5165964" y="393281"/>
                  <a:pt x="5136870" y="422374"/>
                  <a:pt x="5100982" y="422374"/>
                </a:cubicBez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Shape 23"/>
          <p:cNvSpPr/>
          <p:nvPr/>
        </p:nvSpPr>
        <p:spPr>
          <a:xfrm>
            <a:off x="633562" y="5262420"/>
            <a:ext cx="32490" cy="422374"/>
          </a:xfrm>
          <a:custGeom>
            <a:avLst/>
            <a:gdLst/>
            <a:ahLst/>
            <a:cxnLst/>
            <a:rect l="l" t="t" r="r" b="b"/>
            <a:pathLst>
              <a:path w="32490" h="422374">
                <a:moveTo>
                  <a:pt x="32490" y="0"/>
                </a:moveTo>
                <a:lnTo>
                  <a:pt x="32490" y="0"/>
                </a:lnTo>
                <a:lnTo>
                  <a:pt x="32490" y="422374"/>
                </a:ln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6" name="Shape 24"/>
          <p:cNvSpPr/>
          <p:nvPr/>
        </p:nvSpPr>
        <p:spPr>
          <a:xfrm>
            <a:off x="767584" y="5392381"/>
            <a:ext cx="162452" cy="162452"/>
          </a:xfrm>
          <a:custGeom>
            <a:avLst/>
            <a:gdLst/>
            <a:ahLst/>
            <a:cxnLst/>
            <a:rect l="l" t="t" r="r" b="b"/>
            <a:pathLst>
              <a:path w="162452" h="162452">
                <a:moveTo>
                  <a:pt x="81226" y="162452"/>
                </a:moveTo>
                <a:cubicBezTo>
                  <a:pt x="126056" y="162452"/>
                  <a:pt x="162452" y="126056"/>
                  <a:pt x="162452" y="81226"/>
                </a:cubicBezTo>
                <a:cubicBezTo>
                  <a:pt x="162452" y="36396"/>
                  <a:pt x="126056" y="0"/>
                  <a:pt x="81226" y="0"/>
                </a:cubicBezTo>
                <a:cubicBezTo>
                  <a:pt x="36396" y="0"/>
                  <a:pt x="0" y="36396"/>
                  <a:pt x="0" y="81226"/>
                </a:cubicBezTo>
                <a:cubicBezTo>
                  <a:pt x="0" y="126056"/>
                  <a:pt x="36396" y="162452"/>
                  <a:pt x="81226" y="162452"/>
                </a:cubicBezTo>
                <a:close/>
                <a:moveTo>
                  <a:pt x="52987" y="52987"/>
                </a:moveTo>
                <a:cubicBezTo>
                  <a:pt x="55970" y="50005"/>
                  <a:pt x="60792" y="50005"/>
                  <a:pt x="63743" y="52987"/>
                </a:cubicBezTo>
                <a:lnTo>
                  <a:pt x="81194" y="70438"/>
                </a:lnTo>
                <a:lnTo>
                  <a:pt x="98645" y="52987"/>
                </a:lnTo>
                <a:cubicBezTo>
                  <a:pt x="101627" y="50005"/>
                  <a:pt x="106450" y="50005"/>
                  <a:pt x="109401" y="52987"/>
                </a:cubicBezTo>
                <a:cubicBezTo>
                  <a:pt x="112352" y="55970"/>
                  <a:pt x="112384" y="60792"/>
                  <a:pt x="109401" y="63743"/>
                </a:cubicBezTo>
                <a:lnTo>
                  <a:pt x="91950" y="81194"/>
                </a:lnTo>
                <a:lnTo>
                  <a:pt x="109401" y="98645"/>
                </a:lnTo>
                <a:cubicBezTo>
                  <a:pt x="112384" y="101627"/>
                  <a:pt x="112384" y="106450"/>
                  <a:pt x="109401" y="109401"/>
                </a:cubicBezTo>
                <a:cubicBezTo>
                  <a:pt x="106419" y="112352"/>
                  <a:pt x="101596" y="112384"/>
                  <a:pt x="98645" y="109401"/>
                </a:cubicBezTo>
                <a:lnTo>
                  <a:pt x="81194" y="91950"/>
                </a:lnTo>
                <a:lnTo>
                  <a:pt x="63743" y="109401"/>
                </a:lnTo>
                <a:cubicBezTo>
                  <a:pt x="60761" y="112384"/>
                  <a:pt x="55938" y="112384"/>
                  <a:pt x="52987" y="109401"/>
                </a:cubicBezTo>
                <a:cubicBezTo>
                  <a:pt x="50036" y="106419"/>
                  <a:pt x="50005" y="101596"/>
                  <a:pt x="52987" y="98645"/>
                </a:cubicBezTo>
                <a:lnTo>
                  <a:pt x="70438" y="81194"/>
                </a:lnTo>
                <a:lnTo>
                  <a:pt x="52987" y="63743"/>
                </a:lnTo>
                <a:cubicBezTo>
                  <a:pt x="50005" y="60761"/>
                  <a:pt x="50005" y="55938"/>
                  <a:pt x="52987" y="52987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7" name="Text 25"/>
          <p:cNvSpPr/>
          <p:nvPr/>
        </p:nvSpPr>
        <p:spPr>
          <a:xfrm>
            <a:off x="1047813" y="5359891"/>
            <a:ext cx="1981911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Compliance audits &amp; penalties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3562" y="5782265"/>
            <a:ext cx="5165964" cy="422374"/>
          </a:xfrm>
          <a:custGeom>
            <a:avLst/>
            <a:gdLst/>
            <a:ahLst/>
            <a:cxnLst/>
            <a:rect l="l" t="t" r="r" b="b"/>
            <a:pathLst>
              <a:path w="5165964" h="422374">
                <a:moveTo>
                  <a:pt x="32490" y="0"/>
                </a:moveTo>
                <a:lnTo>
                  <a:pt x="5100982" y="0"/>
                </a:lnTo>
                <a:cubicBezTo>
                  <a:pt x="5136870" y="0"/>
                  <a:pt x="5165964" y="29094"/>
                  <a:pt x="5165964" y="64982"/>
                </a:cubicBezTo>
                <a:lnTo>
                  <a:pt x="5165964" y="357392"/>
                </a:lnTo>
                <a:cubicBezTo>
                  <a:pt x="5165964" y="393281"/>
                  <a:pt x="5136870" y="422374"/>
                  <a:pt x="5100982" y="422374"/>
                </a:cubicBez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9" name="Shape 27"/>
          <p:cNvSpPr/>
          <p:nvPr/>
        </p:nvSpPr>
        <p:spPr>
          <a:xfrm>
            <a:off x="633562" y="5782265"/>
            <a:ext cx="32490" cy="422374"/>
          </a:xfrm>
          <a:custGeom>
            <a:avLst/>
            <a:gdLst/>
            <a:ahLst/>
            <a:cxnLst/>
            <a:rect l="l" t="t" r="r" b="b"/>
            <a:pathLst>
              <a:path w="32490" h="422374">
                <a:moveTo>
                  <a:pt x="32490" y="0"/>
                </a:moveTo>
                <a:lnTo>
                  <a:pt x="32490" y="0"/>
                </a:lnTo>
                <a:lnTo>
                  <a:pt x="32490" y="422374"/>
                </a:ln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0" name="Shape 28"/>
          <p:cNvSpPr/>
          <p:nvPr/>
        </p:nvSpPr>
        <p:spPr>
          <a:xfrm>
            <a:off x="767584" y="5912227"/>
            <a:ext cx="162452" cy="162452"/>
          </a:xfrm>
          <a:custGeom>
            <a:avLst/>
            <a:gdLst/>
            <a:ahLst/>
            <a:cxnLst/>
            <a:rect l="l" t="t" r="r" b="b"/>
            <a:pathLst>
              <a:path w="162452" h="162452">
                <a:moveTo>
                  <a:pt x="81226" y="162452"/>
                </a:moveTo>
                <a:cubicBezTo>
                  <a:pt x="126056" y="162452"/>
                  <a:pt x="162452" y="126056"/>
                  <a:pt x="162452" y="81226"/>
                </a:cubicBezTo>
                <a:cubicBezTo>
                  <a:pt x="162452" y="36396"/>
                  <a:pt x="126056" y="0"/>
                  <a:pt x="81226" y="0"/>
                </a:cubicBezTo>
                <a:cubicBezTo>
                  <a:pt x="36396" y="0"/>
                  <a:pt x="0" y="36396"/>
                  <a:pt x="0" y="81226"/>
                </a:cubicBezTo>
                <a:cubicBezTo>
                  <a:pt x="0" y="126056"/>
                  <a:pt x="36396" y="162452"/>
                  <a:pt x="81226" y="162452"/>
                </a:cubicBezTo>
                <a:close/>
                <a:moveTo>
                  <a:pt x="52987" y="52987"/>
                </a:moveTo>
                <a:cubicBezTo>
                  <a:pt x="55970" y="50005"/>
                  <a:pt x="60792" y="50005"/>
                  <a:pt x="63743" y="52987"/>
                </a:cubicBezTo>
                <a:lnTo>
                  <a:pt x="81194" y="70438"/>
                </a:lnTo>
                <a:lnTo>
                  <a:pt x="98645" y="52987"/>
                </a:lnTo>
                <a:cubicBezTo>
                  <a:pt x="101627" y="50005"/>
                  <a:pt x="106450" y="50005"/>
                  <a:pt x="109401" y="52987"/>
                </a:cubicBezTo>
                <a:cubicBezTo>
                  <a:pt x="112352" y="55970"/>
                  <a:pt x="112384" y="60792"/>
                  <a:pt x="109401" y="63743"/>
                </a:cubicBezTo>
                <a:lnTo>
                  <a:pt x="91950" y="81194"/>
                </a:lnTo>
                <a:lnTo>
                  <a:pt x="109401" y="98645"/>
                </a:lnTo>
                <a:cubicBezTo>
                  <a:pt x="112384" y="101627"/>
                  <a:pt x="112384" y="106450"/>
                  <a:pt x="109401" y="109401"/>
                </a:cubicBezTo>
                <a:cubicBezTo>
                  <a:pt x="106419" y="112352"/>
                  <a:pt x="101596" y="112384"/>
                  <a:pt x="98645" y="109401"/>
                </a:cubicBezTo>
                <a:lnTo>
                  <a:pt x="81194" y="91950"/>
                </a:lnTo>
                <a:lnTo>
                  <a:pt x="63743" y="109401"/>
                </a:lnTo>
                <a:cubicBezTo>
                  <a:pt x="60761" y="112384"/>
                  <a:pt x="55938" y="112384"/>
                  <a:pt x="52987" y="109401"/>
                </a:cubicBezTo>
                <a:cubicBezTo>
                  <a:pt x="50036" y="106419"/>
                  <a:pt x="50005" y="101596"/>
                  <a:pt x="52987" y="98645"/>
                </a:cubicBezTo>
                <a:lnTo>
                  <a:pt x="70438" y="81194"/>
                </a:lnTo>
                <a:lnTo>
                  <a:pt x="52987" y="63743"/>
                </a:lnTo>
                <a:cubicBezTo>
                  <a:pt x="50005" y="60761"/>
                  <a:pt x="50005" y="55938"/>
                  <a:pt x="52987" y="52987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1" name="Text 29"/>
          <p:cNvSpPr/>
          <p:nvPr/>
        </p:nvSpPr>
        <p:spPr>
          <a:xfrm>
            <a:off x="1047813" y="5879736"/>
            <a:ext cx="181133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Legal consequences &amp; fines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3562" y="6302111"/>
            <a:ext cx="5165964" cy="422374"/>
          </a:xfrm>
          <a:custGeom>
            <a:avLst/>
            <a:gdLst/>
            <a:ahLst/>
            <a:cxnLst/>
            <a:rect l="l" t="t" r="r" b="b"/>
            <a:pathLst>
              <a:path w="5165964" h="422374">
                <a:moveTo>
                  <a:pt x="32490" y="0"/>
                </a:moveTo>
                <a:lnTo>
                  <a:pt x="5100982" y="0"/>
                </a:lnTo>
                <a:cubicBezTo>
                  <a:pt x="5136870" y="0"/>
                  <a:pt x="5165964" y="29094"/>
                  <a:pt x="5165964" y="64982"/>
                </a:cubicBezTo>
                <a:lnTo>
                  <a:pt x="5165964" y="357392"/>
                </a:lnTo>
                <a:cubicBezTo>
                  <a:pt x="5165964" y="393281"/>
                  <a:pt x="5136870" y="422374"/>
                  <a:pt x="5100982" y="422374"/>
                </a:cubicBez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3" name="Shape 31"/>
          <p:cNvSpPr/>
          <p:nvPr/>
        </p:nvSpPr>
        <p:spPr>
          <a:xfrm>
            <a:off x="633562" y="6302111"/>
            <a:ext cx="32490" cy="422374"/>
          </a:xfrm>
          <a:custGeom>
            <a:avLst/>
            <a:gdLst/>
            <a:ahLst/>
            <a:cxnLst/>
            <a:rect l="l" t="t" r="r" b="b"/>
            <a:pathLst>
              <a:path w="32490" h="422374">
                <a:moveTo>
                  <a:pt x="32490" y="0"/>
                </a:moveTo>
                <a:lnTo>
                  <a:pt x="32490" y="0"/>
                </a:lnTo>
                <a:lnTo>
                  <a:pt x="32490" y="422374"/>
                </a:lnTo>
                <a:lnTo>
                  <a:pt x="32490" y="422374"/>
                </a:lnTo>
                <a:cubicBezTo>
                  <a:pt x="14546" y="422374"/>
                  <a:pt x="0" y="407828"/>
                  <a:pt x="0" y="389884"/>
                </a:cubicBezTo>
                <a:lnTo>
                  <a:pt x="0" y="32490"/>
                </a:lnTo>
                <a:cubicBezTo>
                  <a:pt x="0" y="14558"/>
                  <a:pt x="14558" y="0"/>
                  <a:pt x="32490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4" name="Shape 32"/>
          <p:cNvSpPr/>
          <p:nvPr/>
        </p:nvSpPr>
        <p:spPr>
          <a:xfrm>
            <a:off x="767584" y="6432072"/>
            <a:ext cx="162452" cy="162452"/>
          </a:xfrm>
          <a:custGeom>
            <a:avLst/>
            <a:gdLst/>
            <a:ahLst/>
            <a:cxnLst/>
            <a:rect l="l" t="t" r="r" b="b"/>
            <a:pathLst>
              <a:path w="162452" h="162452">
                <a:moveTo>
                  <a:pt x="81226" y="162452"/>
                </a:moveTo>
                <a:cubicBezTo>
                  <a:pt x="126056" y="162452"/>
                  <a:pt x="162452" y="126056"/>
                  <a:pt x="162452" y="81226"/>
                </a:cubicBezTo>
                <a:cubicBezTo>
                  <a:pt x="162452" y="36396"/>
                  <a:pt x="126056" y="0"/>
                  <a:pt x="81226" y="0"/>
                </a:cubicBezTo>
                <a:cubicBezTo>
                  <a:pt x="36396" y="0"/>
                  <a:pt x="0" y="36396"/>
                  <a:pt x="0" y="81226"/>
                </a:cubicBezTo>
                <a:cubicBezTo>
                  <a:pt x="0" y="126056"/>
                  <a:pt x="36396" y="162452"/>
                  <a:pt x="81226" y="162452"/>
                </a:cubicBezTo>
                <a:close/>
                <a:moveTo>
                  <a:pt x="52987" y="52987"/>
                </a:moveTo>
                <a:cubicBezTo>
                  <a:pt x="55970" y="50005"/>
                  <a:pt x="60792" y="50005"/>
                  <a:pt x="63743" y="52987"/>
                </a:cubicBezTo>
                <a:lnTo>
                  <a:pt x="81194" y="70438"/>
                </a:lnTo>
                <a:lnTo>
                  <a:pt x="98645" y="52987"/>
                </a:lnTo>
                <a:cubicBezTo>
                  <a:pt x="101627" y="50005"/>
                  <a:pt x="106450" y="50005"/>
                  <a:pt x="109401" y="52987"/>
                </a:cubicBezTo>
                <a:cubicBezTo>
                  <a:pt x="112352" y="55970"/>
                  <a:pt x="112384" y="60792"/>
                  <a:pt x="109401" y="63743"/>
                </a:cubicBezTo>
                <a:lnTo>
                  <a:pt x="91950" y="81194"/>
                </a:lnTo>
                <a:lnTo>
                  <a:pt x="109401" y="98645"/>
                </a:lnTo>
                <a:cubicBezTo>
                  <a:pt x="112384" y="101627"/>
                  <a:pt x="112384" y="106450"/>
                  <a:pt x="109401" y="109401"/>
                </a:cubicBezTo>
                <a:cubicBezTo>
                  <a:pt x="106419" y="112352"/>
                  <a:pt x="101596" y="112384"/>
                  <a:pt x="98645" y="109401"/>
                </a:cubicBezTo>
                <a:lnTo>
                  <a:pt x="81194" y="91950"/>
                </a:lnTo>
                <a:lnTo>
                  <a:pt x="63743" y="109401"/>
                </a:lnTo>
                <a:cubicBezTo>
                  <a:pt x="60761" y="112384"/>
                  <a:pt x="55938" y="112384"/>
                  <a:pt x="52987" y="109401"/>
                </a:cubicBezTo>
                <a:cubicBezTo>
                  <a:pt x="50036" y="106419"/>
                  <a:pt x="50005" y="101596"/>
                  <a:pt x="52987" y="98645"/>
                </a:cubicBezTo>
                <a:lnTo>
                  <a:pt x="70438" y="81194"/>
                </a:lnTo>
                <a:lnTo>
                  <a:pt x="52987" y="63743"/>
                </a:lnTo>
                <a:cubicBezTo>
                  <a:pt x="50005" y="60761"/>
                  <a:pt x="50005" y="55938"/>
                  <a:pt x="52987" y="52987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35" name="Text 33"/>
          <p:cNvSpPr/>
          <p:nvPr/>
        </p:nvSpPr>
        <p:spPr>
          <a:xfrm>
            <a:off x="1047813" y="6399582"/>
            <a:ext cx="1299614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Reputation damage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290117" y="1397085"/>
            <a:ext cx="5637074" cy="3614550"/>
          </a:xfrm>
          <a:custGeom>
            <a:avLst/>
            <a:gdLst/>
            <a:ahLst/>
            <a:cxnLst/>
            <a:rect l="l" t="t" r="r" b="b"/>
            <a:pathLst>
              <a:path w="5637074" h="3614550">
                <a:moveTo>
                  <a:pt x="97484" y="0"/>
                </a:moveTo>
                <a:lnTo>
                  <a:pt x="5539590" y="0"/>
                </a:lnTo>
                <a:cubicBezTo>
                  <a:pt x="5593429" y="0"/>
                  <a:pt x="5637074" y="43645"/>
                  <a:pt x="5637074" y="97484"/>
                </a:cubicBezTo>
                <a:lnTo>
                  <a:pt x="5637074" y="3517066"/>
                </a:lnTo>
                <a:cubicBezTo>
                  <a:pt x="5637074" y="3570905"/>
                  <a:pt x="5593429" y="3614550"/>
                  <a:pt x="5539590" y="3614550"/>
                </a:cubicBezTo>
                <a:lnTo>
                  <a:pt x="97484" y="3614550"/>
                </a:lnTo>
                <a:cubicBezTo>
                  <a:pt x="43645" y="3614550"/>
                  <a:pt x="0" y="3570905"/>
                  <a:pt x="0" y="3517066"/>
                </a:cubicBezTo>
                <a:lnTo>
                  <a:pt x="0" y="97484"/>
                </a:lnTo>
                <a:cubicBezTo>
                  <a:pt x="0" y="43681"/>
                  <a:pt x="43681" y="0"/>
                  <a:pt x="97484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7" name="Shape 35"/>
          <p:cNvSpPr/>
          <p:nvPr/>
        </p:nvSpPr>
        <p:spPr>
          <a:xfrm>
            <a:off x="6485059" y="1592027"/>
            <a:ext cx="365516" cy="292413"/>
          </a:xfrm>
          <a:custGeom>
            <a:avLst/>
            <a:gdLst/>
            <a:ahLst/>
            <a:cxnLst/>
            <a:rect l="l" t="t" r="r" b="b"/>
            <a:pathLst>
              <a:path w="365516" h="292413">
                <a:moveTo>
                  <a:pt x="54827" y="63965"/>
                </a:moveTo>
                <a:cubicBezTo>
                  <a:pt x="54827" y="48831"/>
                  <a:pt x="67107" y="36552"/>
                  <a:pt x="82241" y="36552"/>
                </a:cubicBezTo>
                <a:cubicBezTo>
                  <a:pt x="97376" y="36552"/>
                  <a:pt x="109655" y="48831"/>
                  <a:pt x="109655" y="63965"/>
                </a:cubicBezTo>
                <a:lnTo>
                  <a:pt x="109655" y="127931"/>
                </a:lnTo>
                <a:lnTo>
                  <a:pt x="255861" y="127931"/>
                </a:lnTo>
                <a:lnTo>
                  <a:pt x="255861" y="63965"/>
                </a:lnTo>
                <a:cubicBezTo>
                  <a:pt x="255861" y="48831"/>
                  <a:pt x="268140" y="36552"/>
                  <a:pt x="283275" y="36552"/>
                </a:cubicBezTo>
                <a:cubicBezTo>
                  <a:pt x="298410" y="36552"/>
                  <a:pt x="310689" y="48831"/>
                  <a:pt x="310689" y="63965"/>
                </a:cubicBezTo>
                <a:lnTo>
                  <a:pt x="310689" y="73103"/>
                </a:lnTo>
                <a:lnTo>
                  <a:pt x="319827" y="73103"/>
                </a:lnTo>
                <a:cubicBezTo>
                  <a:pt x="334961" y="73103"/>
                  <a:pt x="347241" y="85382"/>
                  <a:pt x="347241" y="100517"/>
                </a:cubicBezTo>
                <a:lnTo>
                  <a:pt x="347241" y="127931"/>
                </a:lnTo>
                <a:cubicBezTo>
                  <a:pt x="357349" y="127931"/>
                  <a:pt x="365516" y="136098"/>
                  <a:pt x="365516" y="146207"/>
                </a:cubicBezTo>
                <a:cubicBezTo>
                  <a:pt x="365516" y="156315"/>
                  <a:pt x="357349" y="164482"/>
                  <a:pt x="347241" y="164482"/>
                </a:cubicBezTo>
                <a:lnTo>
                  <a:pt x="347241" y="191896"/>
                </a:lnTo>
                <a:cubicBezTo>
                  <a:pt x="347241" y="207031"/>
                  <a:pt x="334961" y="219310"/>
                  <a:pt x="319827" y="219310"/>
                </a:cubicBezTo>
                <a:lnTo>
                  <a:pt x="310689" y="219310"/>
                </a:lnTo>
                <a:lnTo>
                  <a:pt x="310689" y="228448"/>
                </a:lnTo>
                <a:cubicBezTo>
                  <a:pt x="310689" y="243582"/>
                  <a:pt x="298410" y="255861"/>
                  <a:pt x="283275" y="255861"/>
                </a:cubicBezTo>
                <a:cubicBezTo>
                  <a:pt x="268140" y="255861"/>
                  <a:pt x="255861" y="243582"/>
                  <a:pt x="255861" y="228448"/>
                </a:cubicBezTo>
                <a:lnTo>
                  <a:pt x="255861" y="164482"/>
                </a:lnTo>
                <a:lnTo>
                  <a:pt x="109655" y="164482"/>
                </a:lnTo>
                <a:lnTo>
                  <a:pt x="109655" y="228448"/>
                </a:lnTo>
                <a:cubicBezTo>
                  <a:pt x="109655" y="243582"/>
                  <a:pt x="97376" y="255861"/>
                  <a:pt x="82241" y="255861"/>
                </a:cubicBezTo>
                <a:cubicBezTo>
                  <a:pt x="67107" y="255861"/>
                  <a:pt x="54827" y="243582"/>
                  <a:pt x="54827" y="228448"/>
                </a:cubicBezTo>
                <a:lnTo>
                  <a:pt x="54827" y="219310"/>
                </a:lnTo>
                <a:lnTo>
                  <a:pt x="45690" y="219310"/>
                </a:lnTo>
                <a:cubicBezTo>
                  <a:pt x="30555" y="219310"/>
                  <a:pt x="18276" y="207031"/>
                  <a:pt x="18276" y="191896"/>
                </a:cubicBezTo>
                <a:lnTo>
                  <a:pt x="18276" y="164482"/>
                </a:lnTo>
                <a:cubicBezTo>
                  <a:pt x="8167" y="164482"/>
                  <a:pt x="0" y="156315"/>
                  <a:pt x="0" y="146207"/>
                </a:cubicBezTo>
                <a:cubicBezTo>
                  <a:pt x="0" y="136098"/>
                  <a:pt x="8167" y="127931"/>
                  <a:pt x="18276" y="127931"/>
                </a:cubicBezTo>
                <a:lnTo>
                  <a:pt x="18276" y="100517"/>
                </a:lnTo>
                <a:cubicBezTo>
                  <a:pt x="18276" y="85382"/>
                  <a:pt x="30555" y="73103"/>
                  <a:pt x="45690" y="73103"/>
                </a:cubicBezTo>
                <a:lnTo>
                  <a:pt x="54827" y="73103"/>
                </a:lnTo>
                <a:lnTo>
                  <a:pt x="54827" y="63965"/>
                </a:ln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8" name="Text 36"/>
          <p:cNvSpPr/>
          <p:nvPr/>
        </p:nvSpPr>
        <p:spPr>
          <a:xfrm>
            <a:off x="6980537" y="1608272"/>
            <a:ext cx="1835704" cy="259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35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Hard Work Required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485059" y="2014401"/>
            <a:ext cx="5320293" cy="2355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5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Success in medical coding </a:t>
            </a:r>
            <a:r>
              <a:rPr lang="en-US" sz="1151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requires dedication</a:t>
            </a:r>
            <a:r>
              <a:rPr lang="en-US" sz="115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There are no shortcuts!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485059" y="2381948"/>
            <a:ext cx="5247190" cy="747278"/>
          </a:xfrm>
          <a:custGeom>
            <a:avLst/>
            <a:gdLst/>
            <a:ahLst/>
            <a:cxnLst/>
            <a:rect l="l" t="t" r="r" b="b"/>
            <a:pathLst>
              <a:path w="5247190" h="747278">
                <a:moveTo>
                  <a:pt x="64983" y="0"/>
                </a:moveTo>
                <a:lnTo>
                  <a:pt x="5182207" y="0"/>
                </a:lnTo>
                <a:cubicBezTo>
                  <a:pt x="5218096" y="0"/>
                  <a:pt x="5247190" y="29094"/>
                  <a:pt x="5247190" y="64983"/>
                </a:cubicBezTo>
                <a:lnTo>
                  <a:pt x="5247190" y="682295"/>
                </a:lnTo>
                <a:cubicBezTo>
                  <a:pt x="5247190" y="718184"/>
                  <a:pt x="5218096" y="747278"/>
                  <a:pt x="5182207" y="747278"/>
                </a:cubicBezTo>
                <a:lnTo>
                  <a:pt x="64983" y="747278"/>
                </a:lnTo>
                <a:cubicBezTo>
                  <a:pt x="29094" y="747278"/>
                  <a:pt x="0" y="718184"/>
                  <a:pt x="0" y="682295"/>
                </a:cubicBezTo>
                <a:lnTo>
                  <a:pt x="0" y="64983"/>
                </a:lnTo>
                <a:cubicBezTo>
                  <a:pt x="0" y="29118"/>
                  <a:pt x="29118" y="0"/>
                  <a:pt x="6498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1" name="Shape 39"/>
          <p:cNvSpPr/>
          <p:nvPr/>
        </p:nvSpPr>
        <p:spPr>
          <a:xfrm>
            <a:off x="6635327" y="2552522"/>
            <a:ext cx="146207" cy="146207"/>
          </a:xfrm>
          <a:custGeom>
            <a:avLst/>
            <a:gdLst/>
            <a:ahLst/>
            <a:cxnLst/>
            <a:rect l="l" t="t" r="r" b="b"/>
            <a:pathLst>
              <a:path w="146207" h="146207">
                <a:moveTo>
                  <a:pt x="73103" y="43405"/>
                </a:moveTo>
                <a:cubicBezTo>
                  <a:pt x="86972" y="43405"/>
                  <a:pt x="98233" y="32145"/>
                  <a:pt x="98233" y="18276"/>
                </a:cubicBezTo>
                <a:cubicBezTo>
                  <a:pt x="98233" y="4407"/>
                  <a:pt x="86972" y="-6853"/>
                  <a:pt x="73103" y="-6853"/>
                </a:cubicBezTo>
                <a:cubicBezTo>
                  <a:pt x="59234" y="-6853"/>
                  <a:pt x="47974" y="4407"/>
                  <a:pt x="47974" y="18276"/>
                </a:cubicBezTo>
                <a:cubicBezTo>
                  <a:pt x="47974" y="32145"/>
                  <a:pt x="59234" y="43405"/>
                  <a:pt x="73103" y="43405"/>
                </a:cubicBezTo>
                <a:close/>
                <a:moveTo>
                  <a:pt x="73103" y="128702"/>
                </a:moveTo>
                <a:lnTo>
                  <a:pt x="73103" y="86068"/>
                </a:lnTo>
                <a:cubicBezTo>
                  <a:pt x="77758" y="84126"/>
                  <a:pt x="82498" y="82156"/>
                  <a:pt x="87296" y="80157"/>
                </a:cubicBezTo>
                <a:cubicBezTo>
                  <a:pt x="98432" y="75531"/>
                  <a:pt x="110369" y="73132"/>
                  <a:pt x="122448" y="73132"/>
                </a:cubicBezTo>
                <a:lnTo>
                  <a:pt x="127931" y="73132"/>
                </a:lnTo>
                <a:lnTo>
                  <a:pt x="127931" y="118821"/>
                </a:lnTo>
                <a:lnTo>
                  <a:pt x="122448" y="118821"/>
                </a:lnTo>
                <a:cubicBezTo>
                  <a:pt x="105571" y="118821"/>
                  <a:pt x="88838" y="122162"/>
                  <a:pt x="73246" y="128673"/>
                </a:cubicBezTo>
                <a:lnTo>
                  <a:pt x="73103" y="128730"/>
                </a:lnTo>
                <a:close/>
                <a:moveTo>
                  <a:pt x="73103" y="66250"/>
                </a:moveTo>
                <a:lnTo>
                  <a:pt x="65936" y="63251"/>
                </a:lnTo>
                <a:cubicBezTo>
                  <a:pt x="52572" y="57683"/>
                  <a:pt x="38236" y="54827"/>
                  <a:pt x="23759" y="54827"/>
                </a:cubicBezTo>
                <a:lnTo>
                  <a:pt x="13707" y="54827"/>
                </a:lnTo>
                <a:cubicBezTo>
                  <a:pt x="6140" y="54827"/>
                  <a:pt x="0" y="60967"/>
                  <a:pt x="0" y="68534"/>
                </a:cubicBezTo>
                <a:lnTo>
                  <a:pt x="0" y="123362"/>
                </a:lnTo>
                <a:cubicBezTo>
                  <a:pt x="0" y="130929"/>
                  <a:pt x="6140" y="137069"/>
                  <a:pt x="13707" y="137069"/>
                </a:cubicBezTo>
                <a:lnTo>
                  <a:pt x="23759" y="137069"/>
                </a:lnTo>
                <a:cubicBezTo>
                  <a:pt x="38236" y="137069"/>
                  <a:pt x="52572" y="139924"/>
                  <a:pt x="65936" y="145493"/>
                </a:cubicBezTo>
                <a:lnTo>
                  <a:pt x="69591" y="147006"/>
                </a:lnTo>
                <a:cubicBezTo>
                  <a:pt x="71847" y="147948"/>
                  <a:pt x="74360" y="147948"/>
                  <a:pt x="76616" y="147006"/>
                </a:cubicBezTo>
                <a:lnTo>
                  <a:pt x="80271" y="145493"/>
                </a:lnTo>
                <a:cubicBezTo>
                  <a:pt x="93635" y="139924"/>
                  <a:pt x="107970" y="137069"/>
                  <a:pt x="122448" y="137069"/>
                </a:cubicBezTo>
                <a:lnTo>
                  <a:pt x="132500" y="137069"/>
                </a:lnTo>
                <a:cubicBezTo>
                  <a:pt x="140067" y="137069"/>
                  <a:pt x="146207" y="130929"/>
                  <a:pt x="146207" y="123362"/>
                </a:cubicBezTo>
                <a:lnTo>
                  <a:pt x="146207" y="68534"/>
                </a:lnTo>
                <a:cubicBezTo>
                  <a:pt x="146207" y="60967"/>
                  <a:pt x="140067" y="54827"/>
                  <a:pt x="132500" y="54827"/>
                </a:cubicBezTo>
                <a:lnTo>
                  <a:pt x="122448" y="54827"/>
                </a:lnTo>
                <a:cubicBezTo>
                  <a:pt x="107970" y="54827"/>
                  <a:pt x="93635" y="57683"/>
                  <a:pt x="80271" y="63251"/>
                </a:cubicBezTo>
                <a:lnTo>
                  <a:pt x="73103" y="6625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2" name="Text 40"/>
          <p:cNvSpPr/>
          <p:nvPr/>
        </p:nvSpPr>
        <p:spPr>
          <a:xfrm>
            <a:off x="6843400" y="2511909"/>
            <a:ext cx="4831991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Study Intensively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615020" y="2804322"/>
            <a:ext cx="5052248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Master 150,000+ medical codes through rigorous training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485059" y="3226697"/>
            <a:ext cx="5247190" cy="747278"/>
          </a:xfrm>
          <a:custGeom>
            <a:avLst/>
            <a:gdLst/>
            <a:ahLst/>
            <a:cxnLst/>
            <a:rect l="l" t="t" r="r" b="b"/>
            <a:pathLst>
              <a:path w="5247190" h="747278">
                <a:moveTo>
                  <a:pt x="64983" y="0"/>
                </a:moveTo>
                <a:lnTo>
                  <a:pt x="5182207" y="0"/>
                </a:lnTo>
                <a:cubicBezTo>
                  <a:pt x="5218096" y="0"/>
                  <a:pt x="5247190" y="29094"/>
                  <a:pt x="5247190" y="64983"/>
                </a:cubicBezTo>
                <a:lnTo>
                  <a:pt x="5247190" y="682295"/>
                </a:lnTo>
                <a:cubicBezTo>
                  <a:pt x="5247190" y="718184"/>
                  <a:pt x="5218096" y="747278"/>
                  <a:pt x="5182207" y="747278"/>
                </a:cubicBezTo>
                <a:lnTo>
                  <a:pt x="64983" y="747278"/>
                </a:lnTo>
                <a:cubicBezTo>
                  <a:pt x="29094" y="747278"/>
                  <a:pt x="0" y="718184"/>
                  <a:pt x="0" y="682295"/>
                </a:cubicBezTo>
                <a:lnTo>
                  <a:pt x="0" y="64983"/>
                </a:lnTo>
                <a:cubicBezTo>
                  <a:pt x="0" y="29118"/>
                  <a:pt x="29118" y="0"/>
                  <a:pt x="6498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5" name="Shape 43"/>
          <p:cNvSpPr/>
          <p:nvPr/>
        </p:nvSpPr>
        <p:spPr>
          <a:xfrm>
            <a:off x="6617051" y="3397271"/>
            <a:ext cx="182758" cy="146207"/>
          </a:xfrm>
          <a:custGeom>
            <a:avLst/>
            <a:gdLst/>
            <a:ahLst/>
            <a:cxnLst/>
            <a:rect l="l" t="t" r="r" b="b"/>
            <a:pathLst>
              <a:path w="182758" h="146207">
                <a:moveTo>
                  <a:pt x="18276" y="27414"/>
                </a:moveTo>
                <a:cubicBezTo>
                  <a:pt x="18276" y="17333"/>
                  <a:pt x="26471" y="9138"/>
                  <a:pt x="36552" y="9138"/>
                </a:cubicBezTo>
                <a:lnTo>
                  <a:pt x="146207" y="9138"/>
                </a:lnTo>
                <a:cubicBezTo>
                  <a:pt x="156287" y="9138"/>
                  <a:pt x="164482" y="17333"/>
                  <a:pt x="164482" y="27414"/>
                </a:cubicBezTo>
                <a:lnTo>
                  <a:pt x="164482" y="95948"/>
                </a:lnTo>
                <a:lnTo>
                  <a:pt x="146207" y="95948"/>
                </a:lnTo>
                <a:lnTo>
                  <a:pt x="146207" y="27414"/>
                </a:lnTo>
                <a:lnTo>
                  <a:pt x="36552" y="27414"/>
                </a:lnTo>
                <a:lnTo>
                  <a:pt x="36552" y="95948"/>
                </a:lnTo>
                <a:lnTo>
                  <a:pt x="18276" y="95948"/>
                </a:lnTo>
                <a:lnTo>
                  <a:pt x="18276" y="27414"/>
                </a:lnTo>
                <a:close/>
                <a:moveTo>
                  <a:pt x="0" y="115138"/>
                </a:moveTo>
                <a:cubicBezTo>
                  <a:pt x="0" y="112111"/>
                  <a:pt x="2456" y="109655"/>
                  <a:pt x="5483" y="109655"/>
                </a:cubicBezTo>
                <a:lnTo>
                  <a:pt x="177275" y="109655"/>
                </a:lnTo>
                <a:cubicBezTo>
                  <a:pt x="180302" y="109655"/>
                  <a:pt x="182758" y="112111"/>
                  <a:pt x="182758" y="115138"/>
                </a:cubicBezTo>
                <a:cubicBezTo>
                  <a:pt x="182758" y="127245"/>
                  <a:pt x="172935" y="137069"/>
                  <a:pt x="160827" y="137069"/>
                </a:cubicBezTo>
                <a:lnTo>
                  <a:pt x="21931" y="137069"/>
                </a:lnTo>
                <a:cubicBezTo>
                  <a:pt x="9823" y="137069"/>
                  <a:pt x="0" y="127245"/>
                  <a:pt x="0" y="115138"/>
                </a:cubicBezTo>
                <a:close/>
                <a:moveTo>
                  <a:pt x="80242" y="59682"/>
                </a:moveTo>
                <a:lnTo>
                  <a:pt x="71390" y="68534"/>
                </a:lnTo>
                <a:lnTo>
                  <a:pt x="80242" y="77387"/>
                </a:lnTo>
                <a:cubicBezTo>
                  <a:pt x="82927" y="80071"/>
                  <a:pt x="82927" y="84411"/>
                  <a:pt x="80242" y="87067"/>
                </a:cubicBezTo>
                <a:cubicBezTo>
                  <a:pt x="77558" y="89723"/>
                  <a:pt x="73217" y="89751"/>
                  <a:pt x="70562" y="87067"/>
                </a:cubicBezTo>
                <a:lnTo>
                  <a:pt x="56855" y="73360"/>
                </a:lnTo>
                <a:cubicBezTo>
                  <a:pt x="54171" y="70676"/>
                  <a:pt x="54171" y="66336"/>
                  <a:pt x="56855" y="63680"/>
                </a:cubicBezTo>
                <a:lnTo>
                  <a:pt x="70562" y="49973"/>
                </a:lnTo>
                <a:cubicBezTo>
                  <a:pt x="73246" y="47289"/>
                  <a:pt x="77587" y="47289"/>
                  <a:pt x="80242" y="49973"/>
                </a:cubicBezTo>
                <a:cubicBezTo>
                  <a:pt x="82898" y="52657"/>
                  <a:pt x="82927" y="56998"/>
                  <a:pt x="80242" y="59653"/>
                </a:cubicBezTo>
                <a:close/>
                <a:moveTo>
                  <a:pt x="112225" y="49973"/>
                </a:moveTo>
                <a:lnTo>
                  <a:pt x="125932" y="63680"/>
                </a:lnTo>
                <a:cubicBezTo>
                  <a:pt x="128616" y="66364"/>
                  <a:pt x="128616" y="70705"/>
                  <a:pt x="125932" y="73360"/>
                </a:cubicBezTo>
                <a:lnTo>
                  <a:pt x="112225" y="87067"/>
                </a:lnTo>
                <a:cubicBezTo>
                  <a:pt x="109541" y="89751"/>
                  <a:pt x="105200" y="89751"/>
                  <a:pt x="102544" y="87067"/>
                </a:cubicBezTo>
                <a:cubicBezTo>
                  <a:pt x="99889" y="84383"/>
                  <a:pt x="99860" y="80042"/>
                  <a:pt x="102544" y="77387"/>
                </a:cubicBezTo>
                <a:lnTo>
                  <a:pt x="111397" y="68534"/>
                </a:lnTo>
                <a:lnTo>
                  <a:pt x="102544" y="59682"/>
                </a:lnTo>
                <a:cubicBezTo>
                  <a:pt x="99860" y="56998"/>
                  <a:pt x="99860" y="52657"/>
                  <a:pt x="102544" y="50001"/>
                </a:cubicBezTo>
                <a:cubicBezTo>
                  <a:pt x="105229" y="47346"/>
                  <a:pt x="109569" y="47317"/>
                  <a:pt x="112225" y="50001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6" name="Text 44"/>
          <p:cNvSpPr/>
          <p:nvPr/>
        </p:nvSpPr>
        <p:spPr>
          <a:xfrm>
            <a:off x="6843400" y="3356658"/>
            <a:ext cx="4831991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Practice Daily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615020" y="3649071"/>
            <a:ext cx="5052248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Real-world case studies and coding scenarios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485059" y="4071446"/>
            <a:ext cx="5247190" cy="747278"/>
          </a:xfrm>
          <a:custGeom>
            <a:avLst/>
            <a:gdLst/>
            <a:ahLst/>
            <a:cxnLst/>
            <a:rect l="l" t="t" r="r" b="b"/>
            <a:pathLst>
              <a:path w="5247190" h="747278">
                <a:moveTo>
                  <a:pt x="64983" y="0"/>
                </a:moveTo>
                <a:lnTo>
                  <a:pt x="5182207" y="0"/>
                </a:lnTo>
                <a:cubicBezTo>
                  <a:pt x="5218096" y="0"/>
                  <a:pt x="5247190" y="29094"/>
                  <a:pt x="5247190" y="64983"/>
                </a:cubicBezTo>
                <a:lnTo>
                  <a:pt x="5247190" y="682295"/>
                </a:lnTo>
                <a:cubicBezTo>
                  <a:pt x="5247190" y="718184"/>
                  <a:pt x="5218096" y="747278"/>
                  <a:pt x="5182207" y="747278"/>
                </a:cubicBezTo>
                <a:lnTo>
                  <a:pt x="64983" y="747278"/>
                </a:lnTo>
                <a:cubicBezTo>
                  <a:pt x="29094" y="747278"/>
                  <a:pt x="0" y="718184"/>
                  <a:pt x="0" y="682295"/>
                </a:cubicBezTo>
                <a:lnTo>
                  <a:pt x="0" y="64983"/>
                </a:lnTo>
                <a:cubicBezTo>
                  <a:pt x="0" y="29118"/>
                  <a:pt x="29118" y="0"/>
                  <a:pt x="6498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9" name="Shape 47"/>
          <p:cNvSpPr/>
          <p:nvPr/>
        </p:nvSpPr>
        <p:spPr>
          <a:xfrm>
            <a:off x="6635327" y="4242020"/>
            <a:ext cx="146207" cy="146207"/>
          </a:xfrm>
          <a:custGeom>
            <a:avLst/>
            <a:gdLst/>
            <a:ahLst/>
            <a:cxnLst/>
            <a:rect l="l" t="t" r="r" b="b"/>
            <a:pathLst>
              <a:path w="146207" h="146207">
                <a:moveTo>
                  <a:pt x="124704" y="21331"/>
                </a:moveTo>
                <a:lnTo>
                  <a:pt x="127931" y="24387"/>
                </a:lnTo>
                <a:lnTo>
                  <a:pt x="127931" y="9138"/>
                </a:lnTo>
                <a:cubicBezTo>
                  <a:pt x="127931" y="4084"/>
                  <a:pt x="132014" y="0"/>
                  <a:pt x="137069" y="0"/>
                </a:cubicBezTo>
                <a:cubicBezTo>
                  <a:pt x="142123" y="0"/>
                  <a:pt x="146207" y="4084"/>
                  <a:pt x="146207" y="9138"/>
                </a:cubicBezTo>
                <a:lnTo>
                  <a:pt x="146207" y="45690"/>
                </a:lnTo>
                <a:cubicBezTo>
                  <a:pt x="146207" y="50744"/>
                  <a:pt x="142123" y="54827"/>
                  <a:pt x="137069" y="54827"/>
                </a:cubicBezTo>
                <a:lnTo>
                  <a:pt x="100517" y="54827"/>
                </a:lnTo>
                <a:cubicBezTo>
                  <a:pt x="95463" y="54827"/>
                  <a:pt x="91379" y="50744"/>
                  <a:pt x="91379" y="45690"/>
                </a:cubicBezTo>
                <a:cubicBezTo>
                  <a:pt x="91379" y="40635"/>
                  <a:pt x="95463" y="36552"/>
                  <a:pt x="100517" y="36552"/>
                </a:cubicBezTo>
                <a:lnTo>
                  <a:pt x="114195" y="36552"/>
                </a:lnTo>
                <a:lnTo>
                  <a:pt x="112025" y="34496"/>
                </a:lnTo>
                <a:cubicBezTo>
                  <a:pt x="111968" y="34438"/>
                  <a:pt x="111911" y="34381"/>
                  <a:pt x="111854" y="34324"/>
                </a:cubicBezTo>
                <a:cubicBezTo>
                  <a:pt x="90437" y="12907"/>
                  <a:pt x="55741" y="12907"/>
                  <a:pt x="34324" y="34324"/>
                </a:cubicBezTo>
                <a:cubicBezTo>
                  <a:pt x="12907" y="55741"/>
                  <a:pt x="12907" y="90437"/>
                  <a:pt x="34324" y="111854"/>
                </a:cubicBezTo>
                <a:cubicBezTo>
                  <a:pt x="55741" y="133271"/>
                  <a:pt x="90437" y="133271"/>
                  <a:pt x="111854" y="111854"/>
                </a:cubicBezTo>
                <a:cubicBezTo>
                  <a:pt x="114195" y="109512"/>
                  <a:pt x="116280" y="107028"/>
                  <a:pt x="118107" y="104401"/>
                </a:cubicBezTo>
                <a:cubicBezTo>
                  <a:pt x="120992" y="100260"/>
                  <a:pt x="126703" y="99261"/>
                  <a:pt x="130843" y="102145"/>
                </a:cubicBezTo>
                <a:cubicBezTo>
                  <a:pt x="134984" y="105029"/>
                  <a:pt x="135983" y="110740"/>
                  <a:pt x="133099" y="114881"/>
                </a:cubicBezTo>
                <a:cubicBezTo>
                  <a:pt x="130672" y="118364"/>
                  <a:pt x="127902" y="121677"/>
                  <a:pt x="124790" y="124790"/>
                </a:cubicBezTo>
                <a:cubicBezTo>
                  <a:pt x="96234" y="153346"/>
                  <a:pt x="49944" y="153346"/>
                  <a:pt x="21417" y="124790"/>
                </a:cubicBezTo>
                <a:cubicBezTo>
                  <a:pt x="-7110" y="96234"/>
                  <a:pt x="-7139" y="49973"/>
                  <a:pt x="21417" y="21417"/>
                </a:cubicBezTo>
                <a:cubicBezTo>
                  <a:pt x="49944" y="-7110"/>
                  <a:pt x="96148" y="-7139"/>
                  <a:pt x="124704" y="21331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50" name="Text 48"/>
          <p:cNvSpPr/>
          <p:nvPr/>
        </p:nvSpPr>
        <p:spPr>
          <a:xfrm>
            <a:off x="6843400" y="4201407"/>
            <a:ext cx="4831991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Stay Updated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6615020" y="4493820"/>
            <a:ext cx="5052248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3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Annual coding updates require continuous learning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6290117" y="5176117"/>
            <a:ext cx="5637074" cy="1916930"/>
          </a:xfrm>
          <a:custGeom>
            <a:avLst/>
            <a:gdLst/>
            <a:ahLst/>
            <a:cxnLst/>
            <a:rect l="l" t="t" r="r" b="b"/>
            <a:pathLst>
              <a:path w="5637074" h="1916930">
                <a:moveTo>
                  <a:pt x="97476" y="0"/>
                </a:moveTo>
                <a:lnTo>
                  <a:pt x="5539598" y="0"/>
                </a:lnTo>
                <a:cubicBezTo>
                  <a:pt x="5593396" y="0"/>
                  <a:pt x="5637074" y="43677"/>
                  <a:pt x="5637074" y="97476"/>
                </a:cubicBezTo>
                <a:lnTo>
                  <a:pt x="5637074" y="1819454"/>
                </a:lnTo>
                <a:cubicBezTo>
                  <a:pt x="5637074" y="1873253"/>
                  <a:pt x="5593396" y="1916930"/>
                  <a:pt x="5539598" y="1916930"/>
                </a:cubicBezTo>
                <a:lnTo>
                  <a:pt x="97476" y="1916930"/>
                </a:lnTo>
                <a:cubicBezTo>
                  <a:pt x="43677" y="1916930"/>
                  <a:pt x="0" y="1873253"/>
                  <a:pt x="0" y="1819454"/>
                </a:cubicBezTo>
                <a:lnTo>
                  <a:pt x="0" y="97476"/>
                </a:lnTo>
                <a:cubicBezTo>
                  <a:pt x="0" y="43677"/>
                  <a:pt x="43677" y="0"/>
                  <a:pt x="97476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53" name="Shape 51"/>
          <p:cNvSpPr/>
          <p:nvPr/>
        </p:nvSpPr>
        <p:spPr>
          <a:xfrm>
            <a:off x="6503335" y="5371059"/>
            <a:ext cx="328965" cy="292413"/>
          </a:xfrm>
          <a:custGeom>
            <a:avLst/>
            <a:gdLst/>
            <a:ahLst/>
            <a:cxnLst/>
            <a:rect l="l" t="t" r="r" b="b"/>
            <a:pathLst>
              <a:path w="328965" h="292413">
                <a:moveTo>
                  <a:pt x="136612" y="-4569"/>
                </a:moveTo>
                <a:cubicBezTo>
                  <a:pt x="133128" y="-8110"/>
                  <a:pt x="128045" y="-9538"/>
                  <a:pt x="123248" y="-8224"/>
                </a:cubicBezTo>
                <a:cubicBezTo>
                  <a:pt x="118450" y="-6911"/>
                  <a:pt x="114738" y="-3198"/>
                  <a:pt x="113539" y="1599"/>
                </a:cubicBezTo>
                <a:lnTo>
                  <a:pt x="104800" y="35981"/>
                </a:lnTo>
                <a:cubicBezTo>
                  <a:pt x="104172" y="38493"/>
                  <a:pt x="101602" y="39978"/>
                  <a:pt x="99146" y="39236"/>
                </a:cubicBezTo>
                <a:lnTo>
                  <a:pt x="64993" y="29641"/>
                </a:lnTo>
                <a:cubicBezTo>
                  <a:pt x="60196" y="28270"/>
                  <a:pt x="55056" y="29641"/>
                  <a:pt x="51572" y="33125"/>
                </a:cubicBezTo>
                <a:cubicBezTo>
                  <a:pt x="48088" y="36609"/>
                  <a:pt x="46718" y="41749"/>
                  <a:pt x="48088" y="46546"/>
                </a:cubicBezTo>
                <a:lnTo>
                  <a:pt x="57740" y="80699"/>
                </a:lnTo>
                <a:cubicBezTo>
                  <a:pt x="58425" y="83155"/>
                  <a:pt x="56941" y="85725"/>
                  <a:pt x="54485" y="86353"/>
                </a:cubicBezTo>
                <a:lnTo>
                  <a:pt x="20046" y="95091"/>
                </a:lnTo>
                <a:cubicBezTo>
                  <a:pt x="15249" y="96291"/>
                  <a:pt x="11479" y="100060"/>
                  <a:pt x="10166" y="104857"/>
                </a:cubicBezTo>
                <a:cubicBezTo>
                  <a:pt x="8852" y="109655"/>
                  <a:pt x="10280" y="114738"/>
                  <a:pt x="13821" y="118222"/>
                </a:cubicBezTo>
                <a:lnTo>
                  <a:pt x="39236" y="142951"/>
                </a:lnTo>
                <a:cubicBezTo>
                  <a:pt x="41063" y="144722"/>
                  <a:pt x="41063" y="147691"/>
                  <a:pt x="39236" y="149519"/>
                </a:cubicBezTo>
                <a:lnTo>
                  <a:pt x="13878" y="174248"/>
                </a:lnTo>
                <a:cubicBezTo>
                  <a:pt x="10337" y="177732"/>
                  <a:pt x="8909" y="182815"/>
                  <a:pt x="10223" y="187613"/>
                </a:cubicBezTo>
                <a:cubicBezTo>
                  <a:pt x="11537" y="192410"/>
                  <a:pt x="15306" y="196122"/>
                  <a:pt x="20103" y="197379"/>
                </a:cubicBezTo>
                <a:lnTo>
                  <a:pt x="54485" y="206117"/>
                </a:lnTo>
                <a:cubicBezTo>
                  <a:pt x="56998" y="206745"/>
                  <a:pt x="58483" y="209315"/>
                  <a:pt x="57740" y="211771"/>
                </a:cubicBezTo>
                <a:lnTo>
                  <a:pt x="48088" y="245867"/>
                </a:lnTo>
                <a:cubicBezTo>
                  <a:pt x="46718" y="250664"/>
                  <a:pt x="48088" y="255804"/>
                  <a:pt x="51572" y="259288"/>
                </a:cubicBezTo>
                <a:cubicBezTo>
                  <a:pt x="55056" y="262772"/>
                  <a:pt x="60196" y="264143"/>
                  <a:pt x="64993" y="262772"/>
                </a:cubicBezTo>
                <a:lnTo>
                  <a:pt x="99146" y="253120"/>
                </a:lnTo>
                <a:cubicBezTo>
                  <a:pt x="101602" y="252435"/>
                  <a:pt x="104172" y="253920"/>
                  <a:pt x="104800" y="256375"/>
                </a:cubicBezTo>
                <a:lnTo>
                  <a:pt x="113539" y="290757"/>
                </a:lnTo>
                <a:cubicBezTo>
                  <a:pt x="114738" y="295554"/>
                  <a:pt x="118507" y="299324"/>
                  <a:pt x="123305" y="300637"/>
                </a:cubicBezTo>
                <a:cubicBezTo>
                  <a:pt x="128102" y="301951"/>
                  <a:pt x="133185" y="300523"/>
                  <a:pt x="136669" y="296982"/>
                </a:cubicBezTo>
                <a:lnTo>
                  <a:pt x="161398" y="271567"/>
                </a:lnTo>
                <a:cubicBezTo>
                  <a:pt x="163169" y="269740"/>
                  <a:pt x="166139" y="269740"/>
                  <a:pt x="167966" y="271567"/>
                </a:cubicBezTo>
                <a:lnTo>
                  <a:pt x="192639" y="296982"/>
                </a:lnTo>
                <a:cubicBezTo>
                  <a:pt x="196122" y="300523"/>
                  <a:pt x="201205" y="301951"/>
                  <a:pt x="206003" y="300637"/>
                </a:cubicBezTo>
                <a:cubicBezTo>
                  <a:pt x="210800" y="299324"/>
                  <a:pt x="214512" y="295554"/>
                  <a:pt x="215769" y="290757"/>
                </a:cubicBezTo>
                <a:lnTo>
                  <a:pt x="224507" y="256433"/>
                </a:lnTo>
                <a:cubicBezTo>
                  <a:pt x="225135" y="253920"/>
                  <a:pt x="227705" y="252435"/>
                  <a:pt x="230161" y="253177"/>
                </a:cubicBezTo>
                <a:lnTo>
                  <a:pt x="264314" y="262829"/>
                </a:lnTo>
                <a:cubicBezTo>
                  <a:pt x="269111" y="264200"/>
                  <a:pt x="274251" y="262829"/>
                  <a:pt x="277735" y="259345"/>
                </a:cubicBezTo>
                <a:cubicBezTo>
                  <a:pt x="281219" y="255861"/>
                  <a:pt x="282590" y="250721"/>
                  <a:pt x="281219" y="245924"/>
                </a:cubicBezTo>
                <a:lnTo>
                  <a:pt x="271567" y="211771"/>
                </a:lnTo>
                <a:cubicBezTo>
                  <a:pt x="270882" y="209315"/>
                  <a:pt x="272367" y="206745"/>
                  <a:pt x="274823" y="206117"/>
                </a:cubicBezTo>
                <a:lnTo>
                  <a:pt x="309204" y="197379"/>
                </a:lnTo>
                <a:cubicBezTo>
                  <a:pt x="314001" y="196179"/>
                  <a:pt x="317771" y="192410"/>
                  <a:pt x="319084" y="187613"/>
                </a:cubicBezTo>
                <a:cubicBezTo>
                  <a:pt x="320398" y="182815"/>
                  <a:pt x="318970" y="177675"/>
                  <a:pt x="315429" y="174248"/>
                </a:cubicBezTo>
                <a:lnTo>
                  <a:pt x="290014" y="149519"/>
                </a:lnTo>
                <a:cubicBezTo>
                  <a:pt x="288187" y="147749"/>
                  <a:pt x="288187" y="144779"/>
                  <a:pt x="290014" y="142951"/>
                </a:cubicBezTo>
                <a:lnTo>
                  <a:pt x="315429" y="118222"/>
                </a:lnTo>
                <a:cubicBezTo>
                  <a:pt x="318970" y="114738"/>
                  <a:pt x="320398" y="109655"/>
                  <a:pt x="319084" y="104857"/>
                </a:cubicBezTo>
                <a:cubicBezTo>
                  <a:pt x="317771" y="100060"/>
                  <a:pt x="314001" y="96348"/>
                  <a:pt x="309204" y="95091"/>
                </a:cubicBezTo>
                <a:lnTo>
                  <a:pt x="274823" y="86353"/>
                </a:lnTo>
                <a:cubicBezTo>
                  <a:pt x="272310" y="85725"/>
                  <a:pt x="270825" y="83155"/>
                  <a:pt x="271567" y="80699"/>
                </a:cubicBezTo>
                <a:lnTo>
                  <a:pt x="281219" y="46546"/>
                </a:lnTo>
                <a:cubicBezTo>
                  <a:pt x="282590" y="41749"/>
                  <a:pt x="281219" y="36609"/>
                  <a:pt x="277735" y="33125"/>
                </a:cubicBezTo>
                <a:cubicBezTo>
                  <a:pt x="274251" y="29641"/>
                  <a:pt x="269111" y="28270"/>
                  <a:pt x="264314" y="29641"/>
                </a:cubicBezTo>
                <a:lnTo>
                  <a:pt x="230161" y="39293"/>
                </a:lnTo>
                <a:cubicBezTo>
                  <a:pt x="227705" y="39978"/>
                  <a:pt x="225135" y="38493"/>
                  <a:pt x="224507" y="36038"/>
                </a:cubicBezTo>
                <a:lnTo>
                  <a:pt x="215769" y="1599"/>
                </a:lnTo>
                <a:cubicBezTo>
                  <a:pt x="214570" y="-3198"/>
                  <a:pt x="210800" y="-6968"/>
                  <a:pt x="206003" y="-8281"/>
                </a:cubicBezTo>
                <a:cubicBezTo>
                  <a:pt x="201205" y="-9595"/>
                  <a:pt x="196122" y="-8167"/>
                  <a:pt x="192639" y="-4626"/>
                </a:cubicBezTo>
                <a:lnTo>
                  <a:pt x="167909" y="20846"/>
                </a:lnTo>
                <a:cubicBezTo>
                  <a:pt x="166139" y="22673"/>
                  <a:pt x="163169" y="22673"/>
                  <a:pt x="161341" y="20846"/>
                </a:cubicBezTo>
                <a:lnTo>
                  <a:pt x="136612" y="-4569"/>
                </a:ln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54" name="Text 52"/>
          <p:cNvSpPr/>
          <p:nvPr/>
        </p:nvSpPr>
        <p:spPr>
          <a:xfrm>
            <a:off x="6980537" y="5387304"/>
            <a:ext cx="1900685" cy="259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35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Certification Journey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6485059" y="5793434"/>
            <a:ext cx="5320293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1:</a:t>
            </a: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Complete comprehensive training (2-6 months)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6485059" y="6085847"/>
            <a:ext cx="5320293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2:</a:t>
            </a: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Pass CPC/CCS certification exam (70%+ score)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6485059" y="6378260"/>
            <a:ext cx="5320293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3:</a:t>
            </a: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Gain 2 years experience for full certification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6485059" y="6670673"/>
            <a:ext cx="5320293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4:</a:t>
            </a:r>
            <a:r>
              <a:rPr lang="en-US" sz="1151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Continue education every 2 years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3788996" y="7251438"/>
            <a:ext cx="170574" cy="194942"/>
          </a:xfrm>
          <a:custGeom>
            <a:avLst/>
            <a:gdLst/>
            <a:ahLst/>
            <a:cxnLst/>
            <a:rect l="l" t="t" r="r" b="b"/>
            <a:pathLst>
              <a:path w="170574" h="194942">
                <a:moveTo>
                  <a:pt x="0" y="82241"/>
                </a:moveTo>
                <a:cubicBezTo>
                  <a:pt x="0" y="56998"/>
                  <a:pt x="20446" y="36552"/>
                  <a:pt x="45690" y="36552"/>
                </a:cubicBezTo>
                <a:lnTo>
                  <a:pt x="48736" y="36552"/>
                </a:lnTo>
                <a:cubicBezTo>
                  <a:pt x="55475" y="36552"/>
                  <a:pt x="60919" y="41996"/>
                  <a:pt x="60919" y="48736"/>
                </a:cubicBezTo>
                <a:cubicBezTo>
                  <a:pt x="60919" y="55475"/>
                  <a:pt x="55475" y="60919"/>
                  <a:pt x="48736" y="60919"/>
                </a:cubicBezTo>
                <a:lnTo>
                  <a:pt x="45690" y="60919"/>
                </a:lnTo>
                <a:cubicBezTo>
                  <a:pt x="33924" y="60919"/>
                  <a:pt x="24368" y="70476"/>
                  <a:pt x="24368" y="82241"/>
                </a:cubicBezTo>
                <a:lnTo>
                  <a:pt x="24368" y="85287"/>
                </a:lnTo>
                <a:lnTo>
                  <a:pt x="48736" y="85287"/>
                </a:lnTo>
                <a:cubicBezTo>
                  <a:pt x="62176" y="85287"/>
                  <a:pt x="73103" y="96215"/>
                  <a:pt x="73103" y="109655"/>
                </a:cubicBezTo>
                <a:lnTo>
                  <a:pt x="73103" y="134023"/>
                </a:lnTo>
                <a:cubicBezTo>
                  <a:pt x="73103" y="147463"/>
                  <a:pt x="62176" y="158390"/>
                  <a:pt x="48736" y="158390"/>
                </a:cubicBezTo>
                <a:lnTo>
                  <a:pt x="24368" y="158390"/>
                </a:lnTo>
                <a:cubicBezTo>
                  <a:pt x="10927" y="158390"/>
                  <a:pt x="0" y="147463"/>
                  <a:pt x="0" y="134023"/>
                </a:cubicBezTo>
                <a:lnTo>
                  <a:pt x="0" y="82241"/>
                </a:lnTo>
                <a:close/>
                <a:moveTo>
                  <a:pt x="97471" y="82241"/>
                </a:moveTo>
                <a:cubicBezTo>
                  <a:pt x="97471" y="56998"/>
                  <a:pt x="117917" y="36552"/>
                  <a:pt x="143161" y="36552"/>
                </a:cubicBezTo>
                <a:lnTo>
                  <a:pt x="146207" y="36552"/>
                </a:lnTo>
                <a:cubicBezTo>
                  <a:pt x="152946" y="36552"/>
                  <a:pt x="158390" y="41996"/>
                  <a:pt x="158390" y="48736"/>
                </a:cubicBezTo>
                <a:cubicBezTo>
                  <a:pt x="158390" y="55475"/>
                  <a:pt x="152946" y="60919"/>
                  <a:pt x="146207" y="60919"/>
                </a:cubicBezTo>
                <a:lnTo>
                  <a:pt x="143161" y="60919"/>
                </a:lnTo>
                <a:cubicBezTo>
                  <a:pt x="131396" y="60919"/>
                  <a:pt x="121839" y="70476"/>
                  <a:pt x="121839" y="82241"/>
                </a:cubicBezTo>
                <a:lnTo>
                  <a:pt x="121839" y="85287"/>
                </a:lnTo>
                <a:lnTo>
                  <a:pt x="146207" y="85287"/>
                </a:lnTo>
                <a:cubicBezTo>
                  <a:pt x="159647" y="85287"/>
                  <a:pt x="170574" y="96215"/>
                  <a:pt x="170574" y="109655"/>
                </a:cubicBezTo>
                <a:lnTo>
                  <a:pt x="170574" y="134023"/>
                </a:lnTo>
                <a:cubicBezTo>
                  <a:pt x="170574" y="147463"/>
                  <a:pt x="159647" y="158390"/>
                  <a:pt x="146207" y="158390"/>
                </a:cubicBezTo>
                <a:lnTo>
                  <a:pt x="121839" y="158390"/>
                </a:lnTo>
                <a:cubicBezTo>
                  <a:pt x="108398" y="158390"/>
                  <a:pt x="97471" y="147463"/>
                  <a:pt x="97471" y="134023"/>
                </a:cubicBezTo>
                <a:lnTo>
                  <a:pt x="97471" y="82241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60" name="Text 58"/>
          <p:cNvSpPr/>
          <p:nvPr/>
        </p:nvSpPr>
        <p:spPr>
          <a:xfrm>
            <a:off x="626386" y="7223009"/>
            <a:ext cx="11354427" cy="259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535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"There are no shortcuts to any place worth going."</a:t>
            </a:r>
            <a:endParaRPr lang="en-US" sz="16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2DCADD-D6F0-EB59-610C-6AEFCF55C47F}"/>
              </a:ext>
            </a:extLst>
          </p:cNvPr>
          <p:cNvSpPr txBox="1"/>
          <p:nvPr/>
        </p:nvSpPr>
        <p:spPr>
          <a:xfrm>
            <a:off x="11348720" y="5486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9885" y="389884"/>
            <a:ext cx="9562250" cy="3898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070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Technical Infrastructure Requirements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389884" y="844749"/>
            <a:ext cx="779768" cy="32490"/>
          </a:xfrm>
          <a:custGeom>
            <a:avLst/>
            <a:gdLst/>
            <a:ahLst/>
            <a:cxnLst/>
            <a:rect l="l" t="t" r="r" b="b"/>
            <a:pathLst>
              <a:path w="779768" h="32490">
                <a:moveTo>
                  <a:pt x="0" y="0"/>
                </a:moveTo>
                <a:lnTo>
                  <a:pt x="779768" y="0"/>
                </a:lnTo>
                <a:lnTo>
                  <a:pt x="779768" y="32490"/>
                </a:lnTo>
                <a:lnTo>
                  <a:pt x="0" y="32490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Text 2"/>
          <p:cNvSpPr/>
          <p:nvPr/>
        </p:nvSpPr>
        <p:spPr>
          <a:xfrm>
            <a:off x="389884" y="974710"/>
            <a:ext cx="11623419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9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Mandatory setup for work-from-home medical coding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9884" y="1397085"/>
            <a:ext cx="3720144" cy="2453021"/>
          </a:xfrm>
          <a:custGeom>
            <a:avLst/>
            <a:gdLst/>
            <a:ahLst/>
            <a:cxnLst/>
            <a:rect l="l" t="t" r="r" b="b"/>
            <a:pathLst>
              <a:path w="3720144" h="2453021">
                <a:moveTo>
                  <a:pt x="97483" y="0"/>
                </a:moveTo>
                <a:lnTo>
                  <a:pt x="3622661" y="0"/>
                </a:lnTo>
                <a:cubicBezTo>
                  <a:pt x="3676499" y="0"/>
                  <a:pt x="3720144" y="43645"/>
                  <a:pt x="3720144" y="97483"/>
                </a:cubicBezTo>
                <a:lnTo>
                  <a:pt x="3720144" y="2355538"/>
                </a:lnTo>
                <a:cubicBezTo>
                  <a:pt x="3720144" y="2409376"/>
                  <a:pt x="3676499" y="2453021"/>
                  <a:pt x="3622661" y="2453021"/>
                </a:cubicBezTo>
                <a:lnTo>
                  <a:pt x="97483" y="2453021"/>
                </a:lnTo>
                <a:cubicBezTo>
                  <a:pt x="43645" y="2453021"/>
                  <a:pt x="0" y="2409376"/>
                  <a:pt x="0" y="2355538"/>
                </a:cubicBezTo>
                <a:lnTo>
                  <a:pt x="0" y="97483"/>
                </a:lnTo>
                <a:cubicBezTo>
                  <a:pt x="0" y="43681"/>
                  <a:pt x="43681" y="0"/>
                  <a:pt x="97483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6" name="Shape 4"/>
          <p:cNvSpPr/>
          <p:nvPr/>
        </p:nvSpPr>
        <p:spPr>
          <a:xfrm>
            <a:off x="1988383" y="1559536"/>
            <a:ext cx="519845" cy="519845"/>
          </a:xfrm>
          <a:custGeom>
            <a:avLst/>
            <a:gdLst/>
            <a:ahLst/>
            <a:cxnLst/>
            <a:rect l="l" t="t" r="r" b="b"/>
            <a:pathLst>
              <a:path w="519845" h="519845">
                <a:moveTo>
                  <a:pt x="259923" y="0"/>
                </a:moveTo>
                <a:lnTo>
                  <a:pt x="259923" y="0"/>
                </a:lnTo>
                <a:cubicBezTo>
                  <a:pt x="403378" y="0"/>
                  <a:pt x="519845" y="116467"/>
                  <a:pt x="519845" y="259923"/>
                </a:cubicBezTo>
                <a:lnTo>
                  <a:pt x="519845" y="259923"/>
                </a:lnTo>
                <a:cubicBezTo>
                  <a:pt x="519845" y="403378"/>
                  <a:pt x="403378" y="519845"/>
                  <a:pt x="259923" y="519845"/>
                </a:cubicBezTo>
                <a:lnTo>
                  <a:pt x="259923" y="519845"/>
                </a:lnTo>
                <a:cubicBezTo>
                  <a:pt x="116467" y="519845"/>
                  <a:pt x="0" y="403378"/>
                  <a:pt x="0" y="259923"/>
                </a:cubicBezTo>
                <a:lnTo>
                  <a:pt x="0" y="259923"/>
                </a:lnTo>
                <a:cubicBezTo>
                  <a:pt x="0" y="116467"/>
                  <a:pt x="116467" y="0"/>
                  <a:pt x="25992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2143728" y="1697620"/>
            <a:ext cx="213218" cy="243678"/>
          </a:xfrm>
          <a:custGeom>
            <a:avLst/>
            <a:gdLst/>
            <a:ahLst/>
            <a:cxnLst/>
            <a:rect l="l" t="t" r="r" b="b"/>
            <a:pathLst>
              <a:path w="213218" h="243678">
                <a:moveTo>
                  <a:pt x="76387" y="-12565"/>
                </a:moveTo>
                <a:cubicBezTo>
                  <a:pt x="80813" y="-16277"/>
                  <a:pt x="87334" y="-16134"/>
                  <a:pt x="91569" y="-12136"/>
                </a:cubicBezTo>
                <a:cubicBezTo>
                  <a:pt x="97423" y="-6615"/>
                  <a:pt x="102659" y="-524"/>
                  <a:pt x="107704" y="5664"/>
                </a:cubicBezTo>
                <a:cubicBezTo>
                  <a:pt x="114129" y="13516"/>
                  <a:pt x="121839" y="23892"/>
                  <a:pt x="129263" y="36218"/>
                </a:cubicBezTo>
                <a:cubicBezTo>
                  <a:pt x="131738" y="32982"/>
                  <a:pt x="134023" y="30127"/>
                  <a:pt x="136022" y="27699"/>
                </a:cubicBezTo>
                <a:cubicBezTo>
                  <a:pt x="136545" y="27081"/>
                  <a:pt x="137069" y="26414"/>
                  <a:pt x="137592" y="25748"/>
                </a:cubicBezTo>
                <a:cubicBezTo>
                  <a:pt x="141352" y="21084"/>
                  <a:pt x="146016" y="15230"/>
                  <a:pt x="152251" y="15230"/>
                </a:cubicBezTo>
                <a:cubicBezTo>
                  <a:pt x="158628" y="15230"/>
                  <a:pt x="163102" y="20893"/>
                  <a:pt x="166910" y="25748"/>
                </a:cubicBezTo>
                <a:cubicBezTo>
                  <a:pt x="167528" y="26557"/>
                  <a:pt x="168147" y="27319"/>
                  <a:pt x="168766" y="28032"/>
                </a:cubicBezTo>
                <a:cubicBezTo>
                  <a:pt x="173668" y="33934"/>
                  <a:pt x="180188" y="42453"/>
                  <a:pt x="186708" y="52971"/>
                </a:cubicBezTo>
                <a:cubicBezTo>
                  <a:pt x="199654" y="73865"/>
                  <a:pt x="213170" y="103611"/>
                  <a:pt x="213170" y="137021"/>
                </a:cubicBezTo>
                <a:cubicBezTo>
                  <a:pt x="213170" y="195894"/>
                  <a:pt x="165434" y="243630"/>
                  <a:pt x="106561" y="243630"/>
                </a:cubicBezTo>
                <a:cubicBezTo>
                  <a:pt x="47688" y="243630"/>
                  <a:pt x="0" y="195941"/>
                  <a:pt x="0" y="137069"/>
                </a:cubicBezTo>
                <a:cubicBezTo>
                  <a:pt x="0" y="93711"/>
                  <a:pt x="19561" y="56160"/>
                  <a:pt x="38313" y="29984"/>
                </a:cubicBezTo>
                <a:cubicBezTo>
                  <a:pt x="47784" y="16800"/>
                  <a:pt x="57207" y="6235"/>
                  <a:pt x="64299" y="-999"/>
                </a:cubicBezTo>
                <a:cubicBezTo>
                  <a:pt x="68201" y="-4997"/>
                  <a:pt x="72151" y="-8948"/>
                  <a:pt x="76435" y="-12517"/>
                </a:cubicBezTo>
                <a:close/>
                <a:moveTo>
                  <a:pt x="107418" y="197988"/>
                </a:moveTo>
                <a:cubicBezTo>
                  <a:pt x="119459" y="197988"/>
                  <a:pt x="130120" y="194656"/>
                  <a:pt x="140162" y="187993"/>
                </a:cubicBezTo>
                <a:cubicBezTo>
                  <a:pt x="160199" y="174001"/>
                  <a:pt x="165577" y="146016"/>
                  <a:pt x="153536" y="124028"/>
                </a:cubicBezTo>
                <a:cubicBezTo>
                  <a:pt x="151394" y="119745"/>
                  <a:pt x="145921" y="119459"/>
                  <a:pt x="142827" y="123076"/>
                </a:cubicBezTo>
                <a:lnTo>
                  <a:pt x="130834" y="137021"/>
                </a:lnTo>
                <a:cubicBezTo>
                  <a:pt x="127693" y="140638"/>
                  <a:pt x="122029" y="140543"/>
                  <a:pt x="119078" y="136783"/>
                </a:cubicBezTo>
                <a:cubicBezTo>
                  <a:pt x="110845" y="126265"/>
                  <a:pt x="95710" y="107085"/>
                  <a:pt x="88000" y="97281"/>
                </a:cubicBezTo>
                <a:cubicBezTo>
                  <a:pt x="85430" y="93997"/>
                  <a:pt x="80766" y="93473"/>
                  <a:pt x="77767" y="96376"/>
                </a:cubicBezTo>
                <a:cubicBezTo>
                  <a:pt x="69058" y="104848"/>
                  <a:pt x="53257" y="123409"/>
                  <a:pt x="53257" y="146016"/>
                </a:cubicBezTo>
                <a:cubicBezTo>
                  <a:pt x="53257" y="178665"/>
                  <a:pt x="77339" y="197988"/>
                  <a:pt x="107370" y="197988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8" name="Text 6"/>
          <p:cNvSpPr/>
          <p:nvPr/>
        </p:nvSpPr>
        <p:spPr>
          <a:xfrm>
            <a:off x="511723" y="2176853"/>
            <a:ext cx="347646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Firewall Protection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52336" y="2534247"/>
            <a:ext cx="3460221" cy="633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Network security system that monitors and controls incoming/outgoing traffic. Blocks suspicious or malicious traffic.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52336" y="3297769"/>
            <a:ext cx="3395241" cy="389884"/>
          </a:xfrm>
          <a:custGeom>
            <a:avLst/>
            <a:gdLst/>
            <a:ahLst/>
            <a:cxnLst/>
            <a:rect l="l" t="t" r="r" b="b"/>
            <a:pathLst>
              <a:path w="3395241" h="389884">
                <a:moveTo>
                  <a:pt x="64982" y="0"/>
                </a:moveTo>
                <a:lnTo>
                  <a:pt x="3330259" y="0"/>
                </a:lnTo>
                <a:cubicBezTo>
                  <a:pt x="3366147" y="0"/>
                  <a:pt x="3395241" y="29093"/>
                  <a:pt x="3395241" y="64982"/>
                </a:cubicBezTo>
                <a:lnTo>
                  <a:pt x="3395241" y="324902"/>
                </a:lnTo>
                <a:cubicBezTo>
                  <a:pt x="3395241" y="360791"/>
                  <a:pt x="3366147" y="389884"/>
                  <a:pt x="3330259" y="389884"/>
                </a:cubicBezTo>
                <a:lnTo>
                  <a:pt x="64982" y="389884"/>
                </a:lnTo>
                <a:cubicBezTo>
                  <a:pt x="29093" y="389884"/>
                  <a:pt x="0" y="360791"/>
                  <a:pt x="0" y="324902"/>
                </a:cubicBezTo>
                <a:lnTo>
                  <a:pt x="0" y="64982"/>
                </a:lnTo>
                <a:cubicBezTo>
                  <a:pt x="0" y="29093"/>
                  <a:pt x="29093" y="0"/>
                  <a:pt x="64982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617316" y="3395241"/>
            <a:ext cx="3265279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3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REQUIRED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301670" y="1397085"/>
            <a:ext cx="3720144" cy="2453021"/>
          </a:xfrm>
          <a:custGeom>
            <a:avLst/>
            <a:gdLst/>
            <a:ahLst/>
            <a:cxnLst/>
            <a:rect l="l" t="t" r="r" b="b"/>
            <a:pathLst>
              <a:path w="3720144" h="2453021">
                <a:moveTo>
                  <a:pt x="97483" y="0"/>
                </a:moveTo>
                <a:lnTo>
                  <a:pt x="3622661" y="0"/>
                </a:lnTo>
                <a:cubicBezTo>
                  <a:pt x="3676499" y="0"/>
                  <a:pt x="3720144" y="43645"/>
                  <a:pt x="3720144" y="97483"/>
                </a:cubicBezTo>
                <a:lnTo>
                  <a:pt x="3720144" y="2355538"/>
                </a:lnTo>
                <a:cubicBezTo>
                  <a:pt x="3720144" y="2409376"/>
                  <a:pt x="3676499" y="2453021"/>
                  <a:pt x="3622661" y="2453021"/>
                </a:cubicBezTo>
                <a:lnTo>
                  <a:pt x="97483" y="2453021"/>
                </a:lnTo>
                <a:cubicBezTo>
                  <a:pt x="43645" y="2453021"/>
                  <a:pt x="0" y="2409376"/>
                  <a:pt x="0" y="2355538"/>
                </a:cubicBezTo>
                <a:lnTo>
                  <a:pt x="0" y="97483"/>
                </a:lnTo>
                <a:cubicBezTo>
                  <a:pt x="0" y="43681"/>
                  <a:pt x="43681" y="0"/>
                  <a:pt x="97483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3" name="Shape 11"/>
          <p:cNvSpPr/>
          <p:nvPr/>
        </p:nvSpPr>
        <p:spPr>
          <a:xfrm>
            <a:off x="5900170" y="1559536"/>
            <a:ext cx="519845" cy="519845"/>
          </a:xfrm>
          <a:custGeom>
            <a:avLst/>
            <a:gdLst/>
            <a:ahLst/>
            <a:cxnLst/>
            <a:rect l="l" t="t" r="r" b="b"/>
            <a:pathLst>
              <a:path w="519845" h="519845">
                <a:moveTo>
                  <a:pt x="259923" y="0"/>
                </a:moveTo>
                <a:lnTo>
                  <a:pt x="259923" y="0"/>
                </a:lnTo>
                <a:cubicBezTo>
                  <a:pt x="403378" y="0"/>
                  <a:pt x="519845" y="116467"/>
                  <a:pt x="519845" y="259923"/>
                </a:cubicBezTo>
                <a:lnTo>
                  <a:pt x="519845" y="259923"/>
                </a:lnTo>
                <a:cubicBezTo>
                  <a:pt x="519845" y="403378"/>
                  <a:pt x="403378" y="519845"/>
                  <a:pt x="259923" y="519845"/>
                </a:cubicBezTo>
                <a:lnTo>
                  <a:pt x="259923" y="519845"/>
                </a:lnTo>
                <a:cubicBezTo>
                  <a:pt x="116467" y="519845"/>
                  <a:pt x="0" y="403378"/>
                  <a:pt x="0" y="259923"/>
                </a:cubicBezTo>
                <a:lnTo>
                  <a:pt x="0" y="259923"/>
                </a:lnTo>
                <a:cubicBezTo>
                  <a:pt x="0" y="116467"/>
                  <a:pt x="116467" y="0"/>
                  <a:pt x="25992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6040284" y="1697620"/>
            <a:ext cx="243678" cy="243678"/>
          </a:xfrm>
          <a:custGeom>
            <a:avLst/>
            <a:gdLst/>
            <a:ahLst/>
            <a:cxnLst/>
            <a:rect l="l" t="t" r="r" b="b"/>
            <a:pathLst>
              <a:path w="243678" h="243678">
                <a:moveTo>
                  <a:pt x="120601" y="1380"/>
                </a:moveTo>
                <a:cubicBezTo>
                  <a:pt x="118602" y="476"/>
                  <a:pt x="116461" y="0"/>
                  <a:pt x="114224" y="0"/>
                </a:cubicBezTo>
                <a:cubicBezTo>
                  <a:pt x="111987" y="0"/>
                  <a:pt x="109845" y="476"/>
                  <a:pt x="107846" y="1380"/>
                </a:cubicBezTo>
                <a:lnTo>
                  <a:pt x="18228" y="39407"/>
                </a:lnTo>
                <a:cubicBezTo>
                  <a:pt x="7758" y="43833"/>
                  <a:pt x="-48" y="54161"/>
                  <a:pt x="0" y="66631"/>
                </a:cubicBezTo>
                <a:cubicBezTo>
                  <a:pt x="238" y="113843"/>
                  <a:pt x="19656" y="200225"/>
                  <a:pt x="101659" y="239489"/>
                </a:cubicBezTo>
                <a:cubicBezTo>
                  <a:pt x="109607" y="243297"/>
                  <a:pt x="118840" y="243297"/>
                  <a:pt x="126788" y="239489"/>
                </a:cubicBezTo>
                <a:cubicBezTo>
                  <a:pt x="208839" y="200225"/>
                  <a:pt x="228257" y="113843"/>
                  <a:pt x="228448" y="66631"/>
                </a:cubicBezTo>
                <a:cubicBezTo>
                  <a:pt x="228495" y="54161"/>
                  <a:pt x="220690" y="43833"/>
                  <a:pt x="210219" y="39407"/>
                </a:cubicBezTo>
                <a:lnTo>
                  <a:pt x="120601" y="1380"/>
                </a:lnTo>
                <a:close/>
                <a:moveTo>
                  <a:pt x="114224" y="60919"/>
                </a:moveTo>
                <a:cubicBezTo>
                  <a:pt x="120554" y="60919"/>
                  <a:pt x="125646" y="66012"/>
                  <a:pt x="125646" y="72342"/>
                </a:cubicBezTo>
                <a:cubicBezTo>
                  <a:pt x="125646" y="83241"/>
                  <a:pt x="138830" y="88714"/>
                  <a:pt x="146540" y="81004"/>
                </a:cubicBezTo>
                <a:cubicBezTo>
                  <a:pt x="151013" y="76530"/>
                  <a:pt x="158248" y="76530"/>
                  <a:pt x="162674" y="81004"/>
                </a:cubicBezTo>
                <a:cubicBezTo>
                  <a:pt x="167100" y="85478"/>
                  <a:pt x="167148" y="92712"/>
                  <a:pt x="162674" y="97138"/>
                </a:cubicBezTo>
                <a:cubicBezTo>
                  <a:pt x="154964" y="104848"/>
                  <a:pt x="160437" y="118031"/>
                  <a:pt x="171336" y="118031"/>
                </a:cubicBezTo>
                <a:cubicBezTo>
                  <a:pt x="177666" y="118031"/>
                  <a:pt x="182758" y="123124"/>
                  <a:pt x="182758" y="129454"/>
                </a:cubicBezTo>
                <a:cubicBezTo>
                  <a:pt x="182758" y="135784"/>
                  <a:pt x="177666" y="140876"/>
                  <a:pt x="171336" y="140876"/>
                </a:cubicBezTo>
                <a:cubicBezTo>
                  <a:pt x="160437" y="140876"/>
                  <a:pt x="154964" y="154059"/>
                  <a:pt x="162674" y="161770"/>
                </a:cubicBezTo>
                <a:cubicBezTo>
                  <a:pt x="167148" y="166243"/>
                  <a:pt x="167148" y="173477"/>
                  <a:pt x="162674" y="177904"/>
                </a:cubicBezTo>
                <a:cubicBezTo>
                  <a:pt x="158200" y="182330"/>
                  <a:pt x="150966" y="182377"/>
                  <a:pt x="146540" y="177904"/>
                </a:cubicBezTo>
                <a:cubicBezTo>
                  <a:pt x="138830" y="170194"/>
                  <a:pt x="125646" y="175667"/>
                  <a:pt x="125646" y="186566"/>
                </a:cubicBezTo>
                <a:cubicBezTo>
                  <a:pt x="125646" y="192896"/>
                  <a:pt x="120554" y="197988"/>
                  <a:pt x="114224" y="197988"/>
                </a:cubicBezTo>
                <a:cubicBezTo>
                  <a:pt x="107894" y="197988"/>
                  <a:pt x="102801" y="192896"/>
                  <a:pt x="102801" y="186566"/>
                </a:cubicBezTo>
                <a:cubicBezTo>
                  <a:pt x="102801" y="175667"/>
                  <a:pt x="89618" y="170194"/>
                  <a:pt x="81908" y="177904"/>
                </a:cubicBezTo>
                <a:cubicBezTo>
                  <a:pt x="77434" y="182377"/>
                  <a:pt x="70200" y="182377"/>
                  <a:pt x="65774" y="177904"/>
                </a:cubicBezTo>
                <a:cubicBezTo>
                  <a:pt x="61348" y="173430"/>
                  <a:pt x="61300" y="166196"/>
                  <a:pt x="65774" y="161770"/>
                </a:cubicBezTo>
                <a:cubicBezTo>
                  <a:pt x="73484" y="154059"/>
                  <a:pt x="68011" y="140876"/>
                  <a:pt x="57112" y="140876"/>
                </a:cubicBezTo>
                <a:cubicBezTo>
                  <a:pt x="50782" y="140876"/>
                  <a:pt x="45690" y="135784"/>
                  <a:pt x="45690" y="129454"/>
                </a:cubicBezTo>
                <a:cubicBezTo>
                  <a:pt x="45690" y="123124"/>
                  <a:pt x="50782" y="118031"/>
                  <a:pt x="57112" y="118031"/>
                </a:cubicBezTo>
                <a:cubicBezTo>
                  <a:pt x="68011" y="118031"/>
                  <a:pt x="73484" y="104848"/>
                  <a:pt x="65774" y="97138"/>
                </a:cubicBezTo>
                <a:cubicBezTo>
                  <a:pt x="61300" y="92664"/>
                  <a:pt x="61300" y="85430"/>
                  <a:pt x="65774" y="81004"/>
                </a:cubicBezTo>
                <a:cubicBezTo>
                  <a:pt x="70248" y="76578"/>
                  <a:pt x="77482" y="76530"/>
                  <a:pt x="81908" y="81004"/>
                </a:cubicBezTo>
                <a:cubicBezTo>
                  <a:pt x="89618" y="88714"/>
                  <a:pt x="102801" y="83241"/>
                  <a:pt x="102801" y="72342"/>
                </a:cubicBezTo>
                <a:cubicBezTo>
                  <a:pt x="102801" y="66012"/>
                  <a:pt x="107894" y="60919"/>
                  <a:pt x="114224" y="60919"/>
                </a:cubicBezTo>
                <a:close/>
                <a:moveTo>
                  <a:pt x="98994" y="125646"/>
                </a:moveTo>
                <a:cubicBezTo>
                  <a:pt x="105298" y="125646"/>
                  <a:pt x="110416" y="120528"/>
                  <a:pt x="110416" y="114224"/>
                </a:cubicBezTo>
                <a:cubicBezTo>
                  <a:pt x="110416" y="107920"/>
                  <a:pt x="105298" y="102801"/>
                  <a:pt x="98994" y="102801"/>
                </a:cubicBezTo>
                <a:cubicBezTo>
                  <a:pt x="92690" y="102801"/>
                  <a:pt x="87572" y="107920"/>
                  <a:pt x="87572" y="114224"/>
                </a:cubicBezTo>
                <a:cubicBezTo>
                  <a:pt x="87572" y="120528"/>
                  <a:pt x="92690" y="125646"/>
                  <a:pt x="98994" y="125646"/>
                </a:cubicBezTo>
                <a:close/>
                <a:moveTo>
                  <a:pt x="140876" y="144684"/>
                </a:moveTo>
                <a:cubicBezTo>
                  <a:pt x="140876" y="138379"/>
                  <a:pt x="135758" y="133261"/>
                  <a:pt x="129454" y="133261"/>
                </a:cubicBezTo>
                <a:cubicBezTo>
                  <a:pt x="123150" y="133261"/>
                  <a:pt x="118031" y="138379"/>
                  <a:pt x="118031" y="144684"/>
                </a:cubicBezTo>
                <a:cubicBezTo>
                  <a:pt x="118031" y="150988"/>
                  <a:pt x="123150" y="156106"/>
                  <a:pt x="129454" y="156106"/>
                </a:cubicBezTo>
                <a:cubicBezTo>
                  <a:pt x="135758" y="156106"/>
                  <a:pt x="140876" y="150988"/>
                  <a:pt x="140876" y="144684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15" name="Text 13"/>
          <p:cNvSpPr/>
          <p:nvPr/>
        </p:nvSpPr>
        <p:spPr>
          <a:xfrm>
            <a:off x="4423509" y="2176853"/>
            <a:ext cx="347646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Antivirus Software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464122" y="2534247"/>
            <a:ext cx="3460221" cy="633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Protects against malware, ransomware, and cyber threats. Must be regularly updated.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464122" y="3297769"/>
            <a:ext cx="3395241" cy="389884"/>
          </a:xfrm>
          <a:custGeom>
            <a:avLst/>
            <a:gdLst/>
            <a:ahLst/>
            <a:cxnLst/>
            <a:rect l="l" t="t" r="r" b="b"/>
            <a:pathLst>
              <a:path w="3395241" h="389884">
                <a:moveTo>
                  <a:pt x="64982" y="0"/>
                </a:moveTo>
                <a:lnTo>
                  <a:pt x="3330259" y="0"/>
                </a:lnTo>
                <a:cubicBezTo>
                  <a:pt x="3366147" y="0"/>
                  <a:pt x="3395241" y="29093"/>
                  <a:pt x="3395241" y="64982"/>
                </a:cubicBezTo>
                <a:lnTo>
                  <a:pt x="3395241" y="324902"/>
                </a:lnTo>
                <a:cubicBezTo>
                  <a:pt x="3395241" y="360791"/>
                  <a:pt x="3366147" y="389884"/>
                  <a:pt x="3330259" y="389884"/>
                </a:cubicBezTo>
                <a:lnTo>
                  <a:pt x="64982" y="389884"/>
                </a:lnTo>
                <a:cubicBezTo>
                  <a:pt x="29093" y="389884"/>
                  <a:pt x="0" y="360791"/>
                  <a:pt x="0" y="324902"/>
                </a:cubicBezTo>
                <a:lnTo>
                  <a:pt x="0" y="64982"/>
                </a:lnTo>
                <a:cubicBezTo>
                  <a:pt x="0" y="29093"/>
                  <a:pt x="29093" y="0"/>
                  <a:pt x="64982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4529103" y="3395241"/>
            <a:ext cx="3265279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3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REQUIRED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213520" y="1397085"/>
            <a:ext cx="3720144" cy="2453021"/>
          </a:xfrm>
          <a:custGeom>
            <a:avLst/>
            <a:gdLst/>
            <a:ahLst/>
            <a:cxnLst/>
            <a:rect l="l" t="t" r="r" b="b"/>
            <a:pathLst>
              <a:path w="3720144" h="2453021">
                <a:moveTo>
                  <a:pt x="97483" y="0"/>
                </a:moveTo>
                <a:lnTo>
                  <a:pt x="3622661" y="0"/>
                </a:lnTo>
                <a:cubicBezTo>
                  <a:pt x="3676499" y="0"/>
                  <a:pt x="3720144" y="43645"/>
                  <a:pt x="3720144" y="97483"/>
                </a:cubicBezTo>
                <a:lnTo>
                  <a:pt x="3720144" y="2355538"/>
                </a:lnTo>
                <a:cubicBezTo>
                  <a:pt x="3720144" y="2409376"/>
                  <a:pt x="3676499" y="2453021"/>
                  <a:pt x="3622661" y="2453021"/>
                </a:cubicBezTo>
                <a:lnTo>
                  <a:pt x="97483" y="2453021"/>
                </a:lnTo>
                <a:cubicBezTo>
                  <a:pt x="43645" y="2453021"/>
                  <a:pt x="0" y="2409376"/>
                  <a:pt x="0" y="2355538"/>
                </a:cubicBezTo>
                <a:lnTo>
                  <a:pt x="0" y="97483"/>
                </a:lnTo>
                <a:cubicBezTo>
                  <a:pt x="0" y="43681"/>
                  <a:pt x="43681" y="0"/>
                  <a:pt x="97483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0" name="Shape 18"/>
          <p:cNvSpPr/>
          <p:nvPr/>
        </p:nvSpPr>
        <p:spPr>
          <a:xfrm>
            <a:off x="9812019" y="1559536"/>
            <a:ext cx="519845" cy="519845"/>
          </a:xfrm>
          <a:custGeom>
            <a:avLst/>
            <a:gdLst/>
            <a:ahLst/>
            <a:cxnLst/>
            <a:rect l="l" t="t" r="r" b="b"/>
            <a:pathLst>
              <a:path w="519845" h="519845">
                <a:moveTo>
                  <a:pt x="259923" y="0"/>
                </a:moveTo>
                <a:lnTo>
                  <a:pt x="259923" y="0"/>
                </a:lnTo>
                <a:cubicBezTo>
                  <a:pt x="403378" y="0"/>
                  <a:pt x="519845" y="116467"/>
                  <a:pt x="519845" y="259923"/>
                </a:cubicBezTo>
                <a:lnTo>
                  <a:pt x="519845" y="259923"/>
                </a:lnTo>
                <a:cubicBezTo>
                  <a:pt x="519845" y="403378"/>
                  <a:pt x="403378" y="519845"/>
                  <a:pt x="259923" y="519845"/>
                </a:cubicBezTo>
                <a:lnTo>
                  <a:pt x="259923" y="519845"/>
                </a:lnTo>
                <a:cubicBezTo>
                  <a:pt x="116467" y="519845"/>
                  <a:pt x="0" y="403378"/>
                  <a:pt x="0" y="259923"/>
                </a:cubicBezTo>
                <a:lnTo>
                  <a:pt x="0" y="259923"/>
                </a:lnTo>
                <a:cubicBezTo>
                  <a:pt x="0" y="116467"/>
                  <a:pt x="116467" y="0"/>
                  <a:pt x="259923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9936904" y="1697620"/>
            <a:ext cx="274137" cy="243678"/>
          </a:xfrm>
          <a:custGeom>
            <a:avLst/>
            <a:gdLst/>
            <a:ahLst/>
            <a:cxnLst/>
            <a:rect l="l" t="t" r="r" b="b"/>
            <a:pathLst>
              <a:path w="274137" h="243678">
                <a:moveTo>
                  <a:pt x="118031" y="41882"/>
                </a:moveTo>
                <a:lnTo>
                  <a:pt x="156106" y="41882"/>
                </a:lnTo>
                <a:lnTo>
                  <a:pt x="156106" y="64727"/>
                </a:lnTo>
                <a:lnTo>
                  <a:pt x="118031" y="64727"/>
                </a:lnTo>
                <a:lnTo>
                  <a:pt x="118031" y="41882"/>
                </a:lnTo>
                <a:close/>
                <a:moveTo>
                  <a:pt x="114224" y="15230"/>
                </a:moveTo>
                <a:cubicBezTo>
                  <a:pt x="101612" y="15230"/>
                  <a:pt x="91379" y="25462"/>
                  <a:pt x="91379" y="38075"/>
                </a:cubicBezTo>
                <a:lnTo>
                  <a:pt x="91379" y="68534"/>
                </a:lnTo>
                <a:cubicBezTo>
                  <a:pt x="91379" y="81147"/>
                  <a:pt x="101612" y="91379"/>
                  <a:pt x="114224" y="91379"/>
                </a:cubicBezTo>
                <a:lnTo>
                  <a:pt x="121839" y="91379"/>
                </a:lnTo>
                <a:lnTo>
                  <a:pt x="121839" y="106609"/>
                </a:lnTo>
                <a:lnTo>
                  <a:pt x="15230" y="106609"/>
                </a:lnTo>
                <a:cubicBezTo>
                  <a:pt x="6806" y="106609"/>
                  <a:pt x="0" y="113415"/>
                  <a:pt x="0" y="121839"/>
                </a:cubicBezTo>
                <a:cubicBezTo>
                  <a:pt x="0" y="130263"/>
                  <a:pt x="6806" y="137069"/>
                  <a:pt x="15230" y="137069"/>
                </a:cubicBezTo>
                <a:lnTo>
                  <a:pt x="60919" y="137069"/>
                </a:lnTo>
                <a:lnTo>
                  <a:pt x="60919" y="152298"/>
                </a:lnTo>
                <a:lnTo>
                  <a:pt x="53304" y="152298"/>
                </a:lnTo>
                <a:cubicBezTo>
                  <a:pt x="40692" y="152298"/>
                  <a:pt x="30460" y="162531"/>
                  <a:pt x="30460" y="175143"/>
                </a:cubicBezTo>
                <a:lnTo>
                  <a:pt x="30460" y="205603"/>
                </a:lnTo>
                <a:cubicBezTo>
                  <a:pt x="30460" y="218215"/>
                  <a:pt x="40692" y="228448"/>
                  <a:pt x="53304" y="228448"/>
                </a:cubicBezTo>
                <a:lnTo>
                  <a:pt x="98994" y="228448"/>
                </a:lnTo>
                <a:cubicBezTo>
                  <a:pt x="111606" y="228448"/>
                  <a:pt x="121839" y="218215"/>
                  <a:pt x="121839" y="205603"/>
                </a:cubicBezTo>
                <a:lnTo>
                  <a:pt x="121839" y="175143"/>
                </a:lnTo>
                <a:cubicBezTo>
                  <a:pt x="121839" y="162531"/>
                  <a:pt x="111606" y="152298"/>
                  <a:pt x="98994" y="152298"/>
                </a:cubicBezTo>
                <a:lnTo>
                  <a:pt x="91379" y="152298"/>
                </a:lnTo>
                <a:lnTo>
                  <a:pt x="91379" y="137069"/>
                </a:lnTo>
                <a:lnTo>
                  <a:pt x="182758" y="137069"/>
                </a:lnTo>
                <a:lnTo>
                  <a:pt x="182758" y="152298"/>
                </a:lnTo>
                <a:lnTo>
                  <a:pt x="175143" y="152298"/>
                </a:lnTo>
                <a:cubicBezTo>
                  <a:pt x="162531" y="152298"/>
                  <a:pt x="152298" y="162531"/>
                  <a:pt x="152298" y="175143"/>
                </a:cubicBezTo>
                <a:lnTo>
                  <a:pt x="152298" y="205603"/>
                </a:lnTo>
                <a:cubicBezTo>
                  <a:pt x="152298" y="218215"/>
                  <a:pt x="162531" y="228448"/>
                  <a:pt x="175143" y="228448"/>
                </a:cubicBezTo>
                <a:lnTo>
                  <a:pt x="220833" y="228448"/>
                </a:lnTo>
                <a:cubicBezTo>
                  <a:pt x="233445" y="228448"/>
                  <a:pt x="243678" y="218215"/>
                  <a:pt x="243678" y="205603"/>
                </a:cubicBezTo>
                <a:lnTo>
                  <a:pt x="243678" y="175143"/>
                </a:lnTo>
                <a:cubicBezTo>
                  <a:pt x="243678" y="162531"/>
                  <a:pt x="233445" y="152298"/>
                  <a:pt x="220833" y="152298"/>
                </a:cubicBezTo>
                <a:lnTo>
                  <a:pt x="213218" y="152298"/>
                </a:lnTo>
                <a:lnTo>
                  <a:pt x="213218" y="137069"/>
                </a:lnTo>
                <a:lnTo>
                  <a:pt x="258907" y="137069"/>
                </a:lnTo>
                <a:cubicBezTo>
                  <a:pt x="267331" y="137069"/>
                  <a:pt x="274137" y="130263"/>
                  <a:pt x="274137" y="121839"/>
                </a:cubicBezTo>
                <a:cubicBezTo>
                  <a:pt x="274137" y="113415"/>
                  <a:pt x="267331" y="106609"/>
                  <a:pt x="258907" y="106609"/>
                </a:cubicBezTo>
                <a:lnTo>
                  <a:pt x="152298" y="106609"/>
                </a:lnTo>
                <a:lnTo>
                  <a:pt x="152298" y="91379"/>
                </a:lnTo>
                <a:lnTo>
                  <a:pt x="159913" y="91379"/>
                </a:lnTo>
                <a:cubicBezTo>
                  <a:pt x="172526" y="91379"/>
                  <a:pt x="182758" y="81147"/>
                  <a:pt x="182758" y="68534"/>
                </a:cubicBezTo>
                <a:lnTo>
                  <a:pt x="182758" y="38075"/>
                </a:lnTo>
                <a:cubicBezTo>
                  <a:pt x="182758" y="25462"/>
                  <a:pt x="172526" y="15230"/>
                  <a:pt x="159913" y="15230"/>
                </a:cubicBezTo>
                <a:lnTo>
                  <a:pt x="114224" y="15230"/>
                </a:lnTo>
                <a:close/>
                <a:moveTo>
                  <a:pt x="213218" y="178951"/>
                </a:moveTo>
                <a:lnTo>
                  <a:pt x="217025" y="178951"/>
                </a:lnTo>
                <a:lnTo>
                  <a:pt x="217025" y="201795"/>
                </a:lnTo>
                <a:lnTo>
                  <a:pt x="178951" y="201795"/>
                </a:lnTo>
                <a:lnTo>
                  <a:pt x="178951" y="178951"/>
                </a:lnTo>
                <a:lnTo>
                  <a:pt x="213218" y="178951"/>
                </a:lnTo>
                <a:close/>
                <a:moveTo>
                  <a:pt x="91379" y="178951"/>
                </a:moveTo>
                <a:lnTo>
                  <a:pt x="95187" y="178951"/>
                </a:lnTo>
                <a:lnTo>
                  <a:pt x="95187" y="201795"/>
                </a:lnTo>
                <a:lnTo>
                  <a:pt x="57112" y="201795"/>
                </a:lnTo>
                <a:lnTo>
                  <a:pt x="57112" y="178951"/>
                </a:lnTo>
                <a:lnTo>
                  <a:pt x="91379" y="178951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2" name="Text 20"/>
          <p:cNvSpPr/>
          <p:nvPr/>
        </p:nvSpPr>
        <p:spPr>
          <a:xfrm>
            <a:off x="8335359" y="2176853"/>
            <a:ext cx="347646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Dedicated Leased Line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375972" y="2534247"/>
            <a:ext cx="3460221" cy="633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High-speed, secure, dedicated internet connection. Ensures stable connectivity for accessing PHI.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375972" y="3297769"/>
            <a:ext cx="3395241" cy="389884"/>
          </a:xfrm>
          <a:custGeom>
            <a:avLst/>
            <a:gdLst/>
            <a:ahLst/>
            <a:cxnLst/>
            <a:rect l="l" t="t" r="r" b="b"/>
            <a:pathLst>
              <a:path w="3395241" h="389884">
                <a:moveTo>
                  <a:pt x="64982" y="0"/>
                </a:moveTo>
                <a:lnTo>
                  <a:pt x="3330259" y="0"/>
                </a:lnTo>
                <a:cubicBezTo>
                  <a:pt x="3366147" y="0"/>
                  <a:pt x="3395241" y="29093"/>
                  <a:pt x="3395241" y="64982"/>
                </a:cubicBezTo>
                <a:lnTo>
                  <a:pt x="3395241" y="324902"/>
                </a:lnTo>
                <a:cubicBezTo>
                  <a:pt x="3395241" y="360791"/>
                  <a:pt x="3366147" y="389884"/>
                  <a:pt x="3330259" y="389884"/>
                </a:cubicBezTo>
                <a:lnTo>
                  <a:pt x="64982" y="389884"/>
                </a:lnTo>
                <a:cubicBezTo>
                  <a:pt x="29093" y="389884"/>
                  <a:pt x="0" y="360791"/>
                  <a:pt x="0" y="324902"/>
                </a:cubicBezTo>
                <a:lnTo>
                  <a:pt x="0" y="64982"/>
                </a:lnTo>
                <a:cubicBezTo>
                  <a:pt x="0" y="29093"/>
                  <a:pt x="29093" y="0"/>
                  <a:pt x="64982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8440952" y="3395241"/>
            <a:ext cx="3265279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3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REQUIRED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389884" y="4045047"/>
            <a:ext cx="3720144" cy="2453021"/>
          </a:xfrm>
          <a:custGeom>
            <a:avLst/>
            <a:gdLst/>
            <a:ahLst/>
            <a:cxnLst/>
            <a:rect l="l" t="t" r="r" b="b"/>
            <a:pathLst>
              <a:path w="3720144" h="2453021">
                <a:moveTo>
                  <a:pt x="97483" y="0"/>
                </a:moveTo>
                <a:lnTo>
                  <a:pt x="3622661" y="0"/>
                </a:lnTo>
                <a:cubicBezTo>
                  <a:pt x="3676499" y="0"/>
                  <a:pt x="3720144" y="43645"/>
                  <a:pt x="3720144" y="97483"/>
                </a:cubicBezTo>
                <a:lnTo>
                  <a:pt x="3720144" y="2355538"/>
                </a:lnTo>
                <a:cubicBezTo>
                  <a:pt x="3720144" y="2409376"/>
                  <a:pt x="3676499" y="2453021"/>
                  <a:pt x="3622661" y="2453021"/>
                </a:cubicBezTo>
                <a:lnTo>
                  <a:pt x="97483" y="2453021"/>
                </a:lnTo>
                <a:cubicBezTo>
                  <a:pt x="43645" y="2453021"/>
                  <a:pt x="0" y="2409376"/>
                  <a:pt x="0" y="2355538"/>
                </a:cubicBezTo>
                <a:lnTo>
                  <a:pt x="0" y="97483"/>
                </a:lnTo>
                <a:cubicBezTo>
                  <a:pt x="0" y="43681"/>
                  <a:pt x="43681" y="0"/>
                  <a:pt x="9748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7" name="Shape 25"/>
          <p:cNvSpPr/>
          <p:nvPr/>
        </p:nvSpPr>
        <p:spPr>
          <a:xfrm>
            <a:off x="1988383" y="4207499"/>
            <a:ext cx="519845" cy="519845"/>
          </a:xfrm>
          <a:custGeom>
            <a:avLst/>
            <a:gdLst/>
            <a:ahLst/>
            <a:cxnLst/>
            <a:rect l="l" t="t" r="r" b="b"/>
            <a:pathLst>
              <a:path w="519845" h="519845">
                <a:moveTo>
                  <a:pt x="259923" y="0"/>
                </a:moveTo>
                <a:lnTo>
                  <a:pt x="259923" y="0"/>
                </a:lnTo>
                <a:cubicBezTo>
                  <a:pt x="403378" y="0"/>
                  <a:pt x="519845" y="116467"/>
                  <a:pt x="519845" y="259923"/>
                </a:cubicBezTo>
                <a:lnTo>
                  <a:pt x="519845" y="259923"/>
                </a:lnTo>
                <a:cubicBezTo>
                  <a:pt x="519845" y="403378"/>
                  <a:pt x="403378" y="519845"/>
                  <a:pt x="259923" y="519845"/>
                </a:cubicBezTo>
                <a:lnTo>
                  <a:pt x="259923" y="519845"/>
                </a:lnTo>
                <a:cubicBezTo>
                  <a:pt x="116467" y="519845"/>
                  <a:pt x="0" y="403378"/>
                  <a:pt x="0" y="259923"/>
                </a:cubicBezTo>
                <a:lnTo>
                  <a:pt x="0" y="259923"/>
                </a:lnTo>
                <a:cubicBezTo>
                  <a:pt x="0" y="116467"/>
                  <a:pt x="116467" y="0"/>
                  <a:pt x="259923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28" name="Shape 26"/>
          <p:cNvSpPr/>
          <p:nvPr/>
        </p:nvSpPr>
        <p:spPr>
          <a:xfrm>
            <a:off x="2158958" y="4345583"/>
            <a:ext cx="182758" cy="243678"/>
          </a:xfrm>
          <a:custGeom>
            <a:avLst/>
            <a:gdLst/>
            <a:ahLst/>
            <a:cxnLst/>
            <a:rect l="l" t="t" r="r" b="b"/>
            <a:pathLst>
              <a:path w="182758" h="243678">
                <a:moveTo>
                  <a:pt x="60919" y="45690"/>
                </a:moveTo>
                <a:lnTo>
                  <a:pt x="60919" y="76149"/>
                </a:lnTo>
                <a:lnTo>
                  <a:pt x="121839" y="76149"/>
                </a:lnTo>
                <a:lnTo>
                  <a:pt x="121839" y="45690"/>
                </a:lnTo>
                <a:cubicBezTo>
                  <a:pt x="121839" y="28889"/>
                  <a:pt x="108180" y="15230"/>
                  <a:pt x="91379" y="15230"/>
                </a:cubicBezTo>
                <a:cubicBezTo>
                  <a:pt x="74579" y="15230"/>
                  <a:pt x="60919" y="28889"/>
                  <a:pt x="60919" y="45690"/>
                </a:cubicBezTo>
                <a:close/>
                <a:moveTo>
                  <a:pt x="30460" y="76149"/>
                </a:moveTo>
                <a:lnTo>
                  <a:pt x="30460" y="45690"/>
                </a:lnTo>
                <a:cubicBezTo>
                  <a:pt x="30460" y="12041"/>
                  <a:pt x="57731" y="-15230"/>
                  <a:pt x="91379" y="-15230"/>
                </a:cubicBezTo>
                <a:cubicBezTo>
                  <a:pt x="125028" y="-15230"/>
                  <a:pt x="152298" y="12041"/>
                  <a:pt x="152298" y="45690"/>
                </a:cubicBezTo>
                <a:lnTo>
                  <a:pt x="152298" y="76149"/>
                </a:lnTo>
                <a:cubicBezTo>
                  <a:pt x="169099" y="76149"/>
                  <a:pt x="182758" y="89809"/>
                  <a:pt x="182758" y="106609"/>
                </a:cubicBezTo>
                <a:lnTo>
                  <a:pt x="182758" y="213218"/>
                </a:lnTo>
                <a:cubicBezTo>
                  <a:pt x="182758" y="230018"/>
                  <a:pt x="169099" y="243678"/>
                  <a:pt x="152298" y="243678"/>
                </a:cubicBezTo>
                <a:lnTo>
                  <a:pt x="30460" y="243678"/>
                </a:lnTo>
                <a:cubicBezTo>
                  <a:pt x="13659" y="243678"/>
                  <a:pt x="0" y="230018"/>
                  <a:pt x="0" y="213218"/>
                </a:cubicBezTo>
                <a:lnTo>
                  <a:pt x="0" y="106609"/>
                </a:lnTo>
                <a:cubicBezTo>
                  <a:pt x="0" y="89809"/>
                  <a:pt x="13659" y="76149"/>
                  <a:pt x="30460" y="76149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29" name="Text 27"/>
          <p:cNvSpPr/>
          <p:nvPr/>
        </p:nvSpPr>
        <p:spPr>
          <a:xfrm>
            <a:off x="511723" y="4824815"/>
            <a:ext cx="347646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VPN Connection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52336" y="5182209"/>
            <a:ext cx="3460221" cy="633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Virtual Private Network creates secure, encrypted connection between your device and organization's network.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52336" y="5945732"/>
            <a:ext cx="3395241" cy="389884"/>
          </a:xfrm>
          <a:custGeom>
            <a:avLst/>
            <a:gdLst/>
            <a:ahLst/>
            <a:cxnLst/>
            <a:rect l="l" t="t" r="r" b="b"/>
            <a:pathLst>
              <a:path w="3395241" h="389884">
                <a:moveTo>
                  <a:pt x="64982" y="0"/>
                </a:moveTo>
                <a:lnTo>
                  <a:pt x="3330259" y="0"/>
                </a:lnTo>
                <a:cubicBezTo>
                  <a:pt x="3366147" y="0"/>
                  <a:pt x="3395241" y="29093"/>
                  <a:pt x="3395241" y="64982"/>
                </a:cubicBezTo>
                <a:lnTo>
                  <a:pt x="3395241" y="324902"/>
                </a:lnTo>
                <a:cubicBezTo>
                  <a:pt x="3395241" y="360791"/>
                  <a:pt x="3366147" y="389884"/>
                  <a:pt x="3330259" y="389884"/>
                </a:cubicBezTo>
                <a:lnTo>
                  <a:pt x="64982" y="389884"/>
                </a:lnTo>
                <a:cubicBezTo>
                  <a:pt x="29093" y="389884"/>
                  <a:pt x="0" y="360791"/>
                  <a:pt x="0" y="324902"/>
                </a:cubicBezTo>
                <a:lnTo>
                  <a:pt x="0" y="64982"/>
                </a:lnTo>
                <a:cubicBezTo>
                  <a:pt x="0" y="29093"/>
                  <a:pt x="29093" y="0"/>
                  <a:pt x="6498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2" name="Text 30"/>
          <p:cNvSpPr/>
          <p:nvPr/>
        </p:nvSpPr>
        <p:spPr>
          <a:xfrm>
            <a:off x="617316" y="6043203"/>
            <a:ext cx="3265279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MANDATORY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4301670" y="4045047"/>
            <a:ext cx="3720144" cy="2453021"/>
          </a:xfrm>
          <a:custGeom>
            <a:avLst/>
            <a:gdLst/>
            <a:ahLst/>
            <a:cxnLst/>
            <a:rect l="l" t="t" r="r" b="b"/>
            <a:pathLst>
              <a:path w="3720144" h="2453021">
                <a:moveTo>
                  <a:pt x="97483" y="0"/>
                </a:moveTo>
                <a:lnTo>
                  <a:pt x="3622661" y="0"/>
                </a:lnTo>
                <a:cubicBezTo>
                  <a:pt x="3676499" y="0"/>
                  <a:pt x="3720144" y="43645"/>
                  <a:pt x="3720144" y="97483"/>
                </a:cubicBezTo>
                <a:lnTo>
                  <a:pt x="3720144" y="2355538"/>
                </a:lnTo>
                <a:cubicBezTo>
                  <a:pt x="3720144" y="2409376"/>
                  <a:pt x="3676499" y="2453021"/>
                  <a:pt x="3622661" y="2453021"/>
                </a:cubicBezTo>
                <a:lnTo>
                  <a:pt x="97483" y="2453021"/>
                </a:lnTo>
                <a:cubicBezTo>
                  <a:pt x="43645" y="2453021"/>
                  <a:pt x="0" y="2409376"/>
                  <a:pt x="0" y="2355538"/>
                </a:cubicBezTo>
                <a:lnTo>
                  <a:pt x="0" y="97483"/>
                </a:lnTo>
                <a:cubicBezTo>
                  <a:pt x="0" y="43681"/>
                  <a:pt x="43681" y="0"/>
                  <a:pt x="9748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4" name="Shape 32"/>
          <p:cNvSpPr/>
          <p:nvPr/>
        </p:nvSpPr>
        <p:spPr>
          <a:xfrm>
            <a:off x="5900170" y="4207499"/>
            <a:ext cx="519845" cy="519845"/>
          </a:xfrm>
          <a:custGeom>
            <a:avLst/>
            <a:gdLst/>
            <a:ahLst/>
            <a:cxnLst/>
            <a:rect l="l" t="t" r="r" b="b"/>
            <a:pathLst>
              <a:path w="519845" h="519845">
                <a:moveTo>
                  <a:pt x="259923" y="0"/>
                </a:moveTo>
                <a:lnTo>
                  <a:pt x="259923" y="0"/>
                </a:lnTo>
                <a:cubicBezTo>
                  <a:pt x="403378" y="0"/>
                  <a:pt x="519845" y="116467"/>
                  <a:pt x="519845" y="259923"/>
                </a:cubicBezTo>
                <a:lnTo>
                  <a:pt x="519845" y="259923"/>
                </a:lnTo>
                <a:cubicBezTo>
                  <a:pt x="519845" y="403378"/>
                  <a:pt x="403378" y="519845"/>
                  <a:pt x="259923" y="519845"/>
                </a:cubicBezTo>
                <a:lnTo>
                  <a:pt x="259923" y="519845"/>
                </a:lnTo>
                <a:cubicBezTo>
                  <a:pt x="116467" y="519845"/>
                  <a:pt x="0" y="403378"/>
                  <a:pt x="0" y="259923"/>
                </a:cubicBezTo>
                <a:lnTo>
                  <a:pt x="0" y="259923"/>
                </a:lnTo>
                <a:cubicBezTo>
                  <a:pt x="0" y="116467"/>
                  <a:pt x="116467" y="0"/>
                  <a:pt x="259923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5" name="Shape 33"/>
          <p:cNvSpPr/>
          <p:nvPr/>
        </p:nvSpPr>
        <p:spPr>
          <a:xfrm>
            <a:off x="6025054" y="4345583"/>
            <a:ext cx="274137" cy="243678"/>
          </a:xfrm>
          <a:custGeom>
            <a:avLst/>
            <a:gdLst/>
            <a:ahLst/>
            <a:cxnLst/>
            <a:rect l="l" t="t" r="r" b="b"/>
            <a:pathLst>
              <a:path w="274137" h="243678">
                <a:moveTo>
                  <a:pt x="106609" y="118031"/>
                </a:moveTo>
                <a:cubicBezTo>
                  <a:pt x="138130" y="118031"/>
                  <a:pt x="163721" y="92440"/>
                  <a:pt x="163721" y="60919"/>
                </a:cubicBezTo>
                <a:cubicBezTo>
                  <a:pt x="163721" y="29398"/>
                  <a:pt x="138130" y="3807"/>
                  <a:pt x="106609" y="3807"/>
                </a:cubicBezTo>
                <a:cubicBezTo>
                  <a:pt x="75088" y="3807"/>
                  <a:pt x="49497" y="29398"/>
                  <a:pt x="49497" y="60919"/>
                </a:cubicBezTo>
                <a:cubicBezTo>
                  <a:pt x="49497" y="92440"/>
                  <a:pt x="75088" y="118031"/>
                  <a:pt x="106609" y="118031"/>
                </a:cubicBezTo>
                <a:close/>
                <a:moveTo>
                  <a:pt x="92474" y="144684"/>
                </a:moveTo>
                <a:cubicBezTo>
                  <a:pt x="45594" y="144684"/>
                  <a:pt x="7615" y="182663"/>
                  <a:pt x="7615" y="229542"/>
                </a:cubicBezTo>
                <a:cubicBezTo>
                  <a:pt x="7615" y="237348"/>
                  <a:pt x="13945" y="243678"/>
                  <a:pt x="21750" y="243678"/>
                </a:cubicBezTo>
                <a:lnTo>
                  <a:pt x="141447" y="243678"/>
                </a:lnTo>
                <a:cubicBezTo>
                  <a:pt x="124218" y="223403"/>
                  <a:pt x="114224" y="197274"/>
                  <a:pt x="114224" y="169622"/>
                </a:cubicBezTo>
                <a:lnTo>
                  <a:pt x="114224" y="154821"/>
                </a:lnTo>
                <a:cubicBezTo>
                  <a:pt x="114224" y="151347"/>
                  <a:pt x="114700" y="147920"/>
                  <a:pt x="115604" y="144684"/>
                </a:cubicBezTo>
                <a:lnTo>
                  <a:pt x="92474" y="144684"/>
                </a:lnTo>
                <a:close/>
                <a:moveTo>
                  <a:pt x="211933" y="232493"/>
                </a:moveTo>
                <a:lnTo>
                  <a:pt x="205603" y="235492"/>
                </a:lnTo>
                <a:lnTo>
                  <a:pt x="205603" y="145969"/>
                </a:lnTo>
                <a:lnTo>
                  <a:pt x="251292" y="161198"/>
                </a:lnTo>
                <a:lnTo>
                  <a:pt x="251292" y="170527"/>
                </a:lnTo>
                <a:cubicBezTo>
                  <a:pt x="251292" y="197084"/>
                  <a:pt x="235967" y="221214"/>
                  <a:pt x="211933" y="232541"/>
                </a:cubicBezTo>
                <a:close/>
                <a:moveTo>
                  <a:pt x="200796" y="123505"/>
                </a:moveTo>
                <a:lnTo>
                  <a:pt x="147492" y="141257"/>
                </a:lnTo>
                <a:cubicBezTo>
                  <a:pt x="141257" y="143351"/>
                  <a:pt x="137069" y="149157"/>
                  <a:pt x="137069" y="155725"/>
                </a:cubicBezTo>
                <a:lnTo>
                  <a:pt x="137069" y="170527"/>
                </a:lnTo>
                <a:cubicBezTo>
                  <a:pt x="137069" y="205936"/>
                  <a:pt x="157534" y="238157"/>
                  <a:pt x="189516" y="253196"/>
                </a:cubicBezTo>
                <a:lnTo>
                  <a:pt x="198321" y="257337"/>
                </a:lnTo>
                <a:cubicBezTo>
                  <a:pt x="200606" y="258384"/>
                  <a:pt x="203080" y="258955"/>
                  <a:pt x="205555" y="258955"/>
                </a:cubicBezTo>
                <a:cubicBezTo>
                  <a:pt x="208030" y="258955"/>
                  <a:pt x="210553" y="258384"/>
                  <a:pt x="212790" y="257337"/>
                </a:cubicBezTo>
                <a:lnTo>
                  <a:pt x="221594" y="253196"/>
                </a:lnTo>
                <a:cubicBezTo>
                  <a:pt x="253672" y="238109"/>
                  <a:pt x="274137" y="205888"/>
                  <a:pt x="274137" y="170479"/>
                </a:cubicBezTo>
                <a:lnTo>
                  <a:pt x="274137" y="155678"/>
                </a:lnTo>
                <a:cubicBezTo>
                  <a:pt x="274137" y="149110"/>
                  <a:pt x="269949" y="143303"/>
                  <a:pt x="263714" y="141209"/>
                </a:cubicBezTo>
                <a:lnTo>
                  <a:pt x="210410" y="123457"/>
                </a:lnTo>
                <a:cubicBezTo>
                  <a:pt x="207269" y="122410"/>
                  <a:pt x="203890" y="122410"/>
                  <a:pt x="200796" y="123457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6" name="Text 34"/>
          <p:cNvSpPr/>
          <p:nvPr/>
        </p:nvSpPr>
        <p:spPr>
          <a:xfrm>
            <a:off x="4423509" y="4824815"/>
            <a:ext cx="347646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HIPAA Compliance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4464122" y="5182209"/>
            <a:ext cx="3460221" cy="633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Full compliance with Privacy Rule, Security Rule, and Breach Notification Rule. PHI protection at all stages.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4464122" y="5945732"/>
            <a:ext cx="3395241" cy="389884"/>
          </a:xfrm>
          <a:custGeom>
            <a:avLst/>
            <a:gdLst/>
            <a:ahLst/>
            <a:cxnLst/>
            <a:rect l="l" t="t" r="r" b="b"/>
            <a:pathLst>
              <a:path w="3395241" h="389884">
                <a:moveTo>
                  <a:pt x="64982" y="0"/>
                </a:moveTo>
                <a:lnTo>
                  <a:pt x="3330259" y="0"/>
                </a:lnTo>
                <a:cubicBezTo>
                  <a:pt x="3366147" y="0"/>
                  <a:pt x="3395241" y="29093"/>
                  <a:pt x="3395241" y="64982"/>
                </a:cubicBezTo>
                <a:lnTo>
                  <a:pt x="3395241" y="324902"/>
                </a:lnTo>
                <a:cubicBezTo>
                  <a:pt x="3395241" y="360791"/>
                  <a:pt x="3366147" y="389884"/>
                  <a:pt x="3330259" y="389884"/>
                </a:cubicBezTo>
                <a:lnTo>
                  <a:pt x="64982" y="389884"/>
                </a:lnTo>
                <a:cubicBezTo>
                  <a:pt x="29093" y="389884"/>
                  <a:pt x="0" y="360791"/>
                  <a:pt x="0" y="324902"/>
                </a:cubicBezTo>
                <a:lnTo>
                  <a:pt x="0" y="64982"/>
                </a:lnTo>
                <a:cubicBezTo>
                  <a:pt x="0" y="29093"/>
                  <a:pt x="29093" y="0"/>
                  <a:pt x="6498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9" name="Text 37"/>
          <p:cNvSpPr/>
          <p:nvPr/>
        </p:nvSpPr>
        <p:spPr>
          <a:xfrm>
            <a:off x="4529103" y="6043203"/>
            <a:ext cx="3265279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MANDATORY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8213520" y="4045047"/>
            <a:ext cx="3720144" cy="2453021"/>
          </a:xfrm>
          <a:custGeom>
            <a:avLst/>
            <a:gdLst/>
            <a:ahLst/>
            <a:cxnLst/>
            <a:rect l="l" t="t" r="r" b="b"/>
            <a:pathLst>
              <a:path w="3720144" h="2453021">
                <a:moveTo>
                  <a:pt x="97483" y="0"/>
                </a:moveTo>
                <a:lnTo>
                  <a:pt x="3622661" y="0"/>
                </a:lnTo>
                <a:cubicBezTo>
                  <a:pt x="3676499" y="0"/>
                  <a:pt x="3720144" y="43645"/>
                  <a:pt x="3720144" y="97483"/>
                </a:cubicBezTo>
                <a:lnTo>
                  <a:pt x="3720144" y="2355538"/>
                </a:lnTo>
                <a:cubicBezTo>
                  <a:pt x="3720144" y="2409376"/>
                  <a:pt x="3676499" y="2453021"/>
                  <a:pt x="3622661" y="2453021"/>
                </a:cubicBezTo>
                <a:lnTo>
                  <a:pt x="97483" y="2453021"/>
                </a:lnTo>
                <a:cubicBezTo>
                  <a:pt x="43645" y="2453021"/>
                  <a:pt x="0" y="2409376"/>
                  <a:pt x="0" y="2355538"/>
                </a:cubicBezTo>
                <a:lnTo>
                  <a:pt x="0" y="97483"/>
                </a:lnTo>
                <a:cubicBezTo>
                  <a:pt x="0" y="43681"/>
                  <a:pt x="43681" y="0"/>
                  <a:pt x="9748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41" name="Shape 39"/>
          <p:cNvSpPr/>
          <p:nvPr/>
        </p:nvSpPr>
        <p:spPr>
          <a:xfrm>
            <a:off x="9812019" y="4207499"/>
            <a:ext cx="519845" cy="519845"/>
          </a:xfrm>
          <a:custGeom>
            <a:avLst/>
            <a:gdLst/>
            <a:ahLst/>
            <a:cxnLst/>
            <a:rect l="l" t="t" r="r" b="b"/>
            <a:pathLst>
              <a:path w="519845" h="519845">
                <a:moveTo>
                  <a:pt x="259923" y="0"/>
                </a:moveTo>
                <a:lnTo>
                  <a:pt x="259923" y="0"/>
                </a:lnTo>
                <a:cubicBezTo>
                  <a:pt x="403378" y="0"/>
                  <a:pt x="519845" y="116467"/>
                  <a:pt x="519845" y="259923"/>
                </a:cubicBezTo>
                <a:lnTo>
                  <a:pt x="519845" y="259923"/>
                </a:lnTo>
                <a:cubicBezTo>
                  <a:pt x="519845" y="403378"/>
                  <a:pt x="403378" y="519845"/>
                  <a:pt x="259923" y="519845"/>
                </a:cubicBezTo>
                <a:lnTo>
                  <a:pt x="259923" y="519845"/>
                </a:lnTo>
                <a:cubicBezTo>
                  <a:pt x="116467" y="519845"/>
                  <a:pt x="0" y="403378"/>
                  <a:pt x="0" y="259923"/>
                </a:cubicBezTo>
                <a:lnTo>
                  <a:pt x="0" y="259923"/>
                </a:lnTo>
                <a:cubicBezTo>
                  <a:pt x="0" y="116467"/>
                  <a:pt x="116467" y="0"/>
                  <a:pt x="259923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2" name="Shape 40"/>
          <p:cNvSpPr/>
          <p:nvPr/>
        </p:nvSpPr>
        <p:spPr>
          <a:xfrm>
            <a:off x="9952134" y="4345583"/>
            <a:ext cx="243678" cy="243678"/>
          </a:xfrm>
          <a:custGeom>
            <a:avLst/>
            <a:gdLst/>
            <a:ahLst/>
            <a:cxnLst/>
            <a:rect l="l" t="t" r="r" b="b"/>
            <a:pathLst>
              <a:path w="243678" h="243678">
                <a:moveTo>
                  <a:pt x="30460" y="15230"/>
                </a:moveTo>
                <a:cubicBezTo>
                  <a:pt x="13659" y="15230"/>
                  <a:pt x="0" y="28889"/>
                  <a:pt x="0" y="45690"/>
                </a:cubicBezTo>
                <a:lnTo>
                  <a:pt x="0" y="167528"/>
                </a:lnTo>
                <a:cubicBezTo>
                  <a:pt x="0" y="184329"/>
                  <a:pt x="13659" y="197988"/>
                  <a:pt x="30460" y="197988"/>
                </a:cubicBezTo>
                <a:lnTo>
                  <a:pt x="98994" y="197988"/>
                </a:lnTo>
                <a:lnTo>
                  <a:pt x="91379" y="220833"/>
                </a:lnTo>
                <a:lnTo>
                  <a:pt x="57112" y="220833"/>
                </a:lnTo>
                <a:cubicBezTo>
                  <a:pt x="50782" y="220833"/>
                  <a:pt x="45690" y="225925"/>
                  <a:pt x="45690" y="232255"/>
                </a:cubicBezTo>
                <a:cubicBezTo>
                  <a:pt x="45690" y="238585"/>
                  <a:pt x="50782" y="243678"/>
                  <a:pt x="57112" y="243678"/>
                </a:cubicBezTo>
                <a:lnTo>
                  <a:pt x="186566" y="243678"/>
                </a:lnTo>
                <a:cubicBezTo>
                  <a:pt x="192896" y="243678"/>
                  <a:pt x="197988" y="238585"/>
                  <a:pt x="197988" y="232255"/>
                </a:cubicBezTo>
                <a:cubicBezTo>
                  <a:pt x="197988" y="225925"/>
                  <a:pt x="192896" y="220833"/>
                  <a:pt x="186566" y="220833"/>
                </a:cubicBezTo>
                <a:lnTo>
                  <a:pt x="152298" y="220833"/>
                </a:lnTo>
                <a:lnTo>
                  <a:pt x="144684" y="197988"/>
                </a:lnTo>
                <a:lnTo>
                  <a:pt x="213218" y="197988"/>
                </a:lnTo>
                <a:cubicBezTo>
                  <a:pt x="230018" y="197988"/>
                  <a:pt x="243678" y="184329"/>
                  <a:pt x="243678" y="167528"/>
                </a:cubicBezTo>
                <a:lnTo>
                  <a:pt x="243678" y="45690"/>
                </a:lnTo>
                <a:cubicBezTo>
                  <a:pt x="243678" y="28889"/>
                  <a:pt x="230018" y="15230"/>
                  <a:pt x="213218" y="15230"/>
                </a:cubicBezTo>
                <a:lnTo>
                  <a:pt x="30460" y="15230"/>
                </a:lnTo>
                <a:close/>
                <a:moveTo>
                  <a:pt x="45690" y="45690"/>
                </a:moveTo>
                <a:lnTo>
                  <a:pt x="197988" y="45690"/>
                </a:lnTo>
                <a:cubicBezTo>
                  <a:pt x="206412" y="45690"/>
                  <a:pt x="213218" y="52495"/>
                  <a:pt x="213218" y="60919"/>
                </a:cubicBezTo>
                <a:lnTo>
                  <a:pt x="213218" y="137069"/>
                </a:lnTo>
                <a:cubicBezTo>
                  <a:pt x="213218" y="145493"/>
                  <a:pt x="206412" y="152298"/>
                  <a:pt x="197988" y="152298"/>
                </a:cubicBezTo>
                <a:lnTo>
                  <a:pt x="45690" y="152298"/>
                </a:lnTo>
                <a:cubicBezTo>
                  <a:pt x="37266" y="152298"/>
                  <a:pt x="30460" y="145493"/>
                  <a:pt x="30460" y="137069"/>
                </a:cubicBezTo>
                <a:lnTo>
                  <a:pt x="30460" y="60919"/>
                </a:lnTo>
                <a:cubicBezTo>
                  <a:pt x="30460" y="52495"/>
                  <a:pt x="37266" y="45690"/>
                  <a:pt x="45690" y="4569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43" name="Text 41"/>
          <p:cNvSpPr/>
          <p:nvPr/>
        </p:nvSpPr>
        <p:spPr>
          <a:xfrm>
            <a:off x="8335359" y="4824815"/>
            <a:ext cx="3476466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79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Secure Workstation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8375972" y="5182209"/>
            <a:ext cx="3460221" cy="633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Dedicated work computer with encryption, password protection, and secure physical storage for documents.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8375972" y="5945732"/>
            <a:ext cx="3395241" cy="389884"/>
          </a:xfrm>
          <a:custGeom>
            <a:avLst/>
            <a:gdLst/>
            <a:ahLst/>
            <a:cxnLst/>
            <a:rect l="l" t="t" r="r" b="b"/>
            <a:pathLst>
              <a:path w="3395241" h="389884">
                <a:moveTo>
                  <a:pt x="64982" y="0"/>
                </a:moveTo>
                <a:lnTo>
                  <a:pt x="3330259" y="0"/>
                </a:lnTo>
                <a:cubicBezTo>
                  <a:pt x="3366147" y="0"/>
                  <a:pt x="3395241" y="29093"/>
                  <a:pt x="3395241" y="64982"/>
                </a:cubicBezTo>
                <a:lnTo>
                  <a:pt x="3395241" y="324902"/>
                </a:lnTo>
                <a:cubicBezTo>
                  <a:pt x="3395241" y="360791"/>
                  <a:pt x="3366147" y="389884"/>
                  <a:pt x="3330259" y="389884"/>
                </a:cubicBezTo>
                <a:lnTo>
                  <a:pt x="64982" y="389884"/>
                </a:lnTo>
                <a:cubicBezTo>
                  <a:pt x="29093" y="389884"/>
                  <a:pt x="0" y="360791"/>
                  <a:pt x="0" y="324902"/>
                </a:cubicBezTo>
                <a:lnTo>
                  <a:pt x="0" y="64982"/>
                </a:lnTo>
                <a:cubicBezTo>
                  <a:pt x="0" y="29093"/>
                  <a:pt x="29093" y="0"/>
                  <a:pt x="64982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6" name="Text 44"/>
          <p:cNvSpPr/>
          <p:nvPr/>
        </p:nvSpPr>
        <p:spPr>
          <a:xfrm>
            <a:off x="8440952" y="6043203"/>
            <a:ext cx="3265279" cy="1949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3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MANDATORY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389884" y="6628029"/>
            <a:ext cx="11542193" cy="519845"/>
          </a:xfrm>
          <a:custGeom>
            <a:avLst/>
            <a:gdLst/>
            <a:ahLst/>
            <a:cxnLst/>
            <a:rect l="l" t="t" r="r" b="b"/>
            <a:pathLst>
              <a:path w="11542193" h="519845">
                <a:moveTo>
                  <a:pt x="97471" y="0"/>
                </a:moveTo>
                <a:lnTo>
                  <a:pt x="11444722" y="0"/>
                </a:lnTo>
                <a:cubicBezTo>
                  <a:pt x="11498554" y="0"/>
                  <a:pt x="11542193" y="43639"/>
                  <a:pt x="11542193" y="97471"/>
                </a:cubicBezTo>
                <a:lnTo>
                  <a:pt x="11542193" y="422374"/>
                </a:lnTo>
                <a:cubicBezTo>
                  <a:pt x="11542193" y="476206"/>
                  <a:pt x="11498554" y="519845"/>
                  <a:pt x="11444722" y="519845"/>
                </a:cubicBezTo>
                <a:lnTo>
                  <a:pt x="97471" y="519845"/>
                </a:lnTo>
                <a:cubicBezTo>
                  <a:pt x="43639" y="519845"/>
                  <a:pt x="0" y="476206"/>
                  <a:pt x="0" y="422374"/>
                </a:cubicBezTo>
                <a:lnTo>
                  <a:pt x="0" y="97471"/>
                </a:lnTo>
                <a:cubicBezTo>
                  <a:pt x="0" y="43675"/>
                  <a:pt x="43675" y="0"/>
                  <a:pt x="97471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8" name="Shape 46"/>
          <p:cNvSpPr/>
          <p:nvPr/>
        </p:nvSpPr>
        <p:spPr>
          <a:xfrm>
            <a:off x="3024648" y="6790481"/>
            <a:ext cx="194942" cy="194942"/>
          </a:xfrm>
          <a:custGeom>
            <a:avLst/>
            <a:gdLst/>
            <a:ahLst/>
            <a:cxnLst/>
            <a:rect l="l" t="t" r="r" b="b"/>
            <a:pathLst>
              <a:path w="194942" h="194942">
                <a:moveTo>
                  <a:pt x="97471" y="194942"/>
                </a:moveTo>
                <a:cubicBezTo>
                  <a:pt x="151267" y="194942"/>
                  <a:pt x="194942" y="151267"/>
                  <a:pt x="194942" y="97471"/>
                </a:cubicBezTo>
                <a:cubicBezTo>
                  <a:pt x="194942" y="43675"/>
                  <a:pt x="151267" y="0"/>
                  <a:pt x="97471" y="0"/>
                </a:cubicBezTo>
                <a:cubicBezTo>
                  <a:pt x="43675" y="0"/>
                  <a:pt x="0" y="43675"/>
                  <a:pt x="0" y="97471"/>
                </a:cubicBezTo>
                <a:cubicBezTo>
                  <a:pt x="0" y="151267"/>
                  <a:pt x="43675" y="194942"/>
                  <a:pt x="97471" y="194942"/>
                </a:cubicBezTo>
                <a:close/>
                <a:moveTo>
                  <a:pt x="97471" y="51781"/>
                </a:moveTo>
                <a:cubicBezTo>
                  <a:pt x="102535" y="51781"/>
                  <a:pt x="106609" y="55855"/>
                  <a:pt x="106609" y="60919"/>
                </a:cubicBezTo>
                <a:lnTo>
                  <a:pt x="106609" y="103563"/>
                </a:lnTo>
                <a:cubicBezTo>
                  <a:pt x="106609" y="108627"/>
                  <a:pt x="102535" y="112701"/>
                  <a:pt x="97471" y="112701"/>
                </a:cubicBezTo>
                <a:cubicBezTo>
                  <a:pt x="92407" y="112701"/>
                  <a:pt x="88333" y="108627"/>
                  <a:pt x="88333" y="103563"/>
                </a:cubicBezTo>
                <a:lnTo>
                  <a:pt x="88333" y="60919"/>
                </a:lnTo>
                <a:cubicBezTo>
                  <a:pt x="88333" y="55855"/>
                  <a:pt x="92407" y="51781"/>
                  <a:pt x="97471" y="51781"/>
                </a:cubicBezTo>
                <a:close/>
                <a:moveTo>
                  <a:pt x="87305" y="134023"/>
                </a:moveTo>
                <a:cubicBezTo>
                  <a:pt x="87074" y="130249"/>
                  <a:pt x="88956" y="126659"/>
                  <a:pt x="92190" y="124702"/>
                </a:cubicBezTo>
                <a:cubicBezTo>
                  <a:pt x="95425" y="122746"/>
                  <a:pt x="99479" y="122746"/>
                  <a:pt x="102713" y="124702"/>
                </a:cubicBezTo>
                <a:cubicBezTo>
                  <a:pt x="105948" y="126659"/>
                  <a:pt x="107830" y="130249"/>
                  <a:pt x="107599" y="134023"/>
                </a:cubicBezTo>
                <a:cubicBezTo>
                  <a:pt x="107830" y="137796"/>
                  <a:pt x="105948" y="141386"/>
                  <a:pt x="102713" y="143343"/>
                </a:cubicBezTo>
                <a:cubicBezTo>
                  <a:pt x="99479" y="145300"/>
                  <a:pt x="95425" y="145300"/>
                  <a:pt x="92190" y="143343"/>
                </a:cubicBezTo>
                <a:cubicBezTo>
                  <a:pt x="88956" y="141386"/>
                  <a:pt x="87074" y="137796"/>
                  <a:pt x="87305" y="134023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9" name="Text 47"/>
          <p:cNvSpPr/>
          <p:nvPr/>
        </p:nvSpPr>
        <p:spPr>
          <a:xfrm>
            <a:off x="3308938" y="6774236"/>
            <a:ext cx="1933175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Personal Devices Allowed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5361477" y="6757991"/>
            <a:ext cx="8123" cy="259923"/>
          </a:xfrm>
          <a:custGeom>
            <a:avLst/>
            <a:gdLst/>
            <a:ahLst/>
            <a:cxnLst/>
            <a:rect l="l" t="t" r="r" b="b"/>
            <a:pathLst>
              <a:path w="8123" h="259923">
                <a:moveTo>
                  <a:pt x="0" y="0"/>
                </a:moveTo>
                <a:lnTo>
                  <a:pt x="8123" y="0"/>
                </a:lnTo>
                <a:lnTo>
                  <a:pt x="8123" y="259923"/>
                </a:lnTo>
                <a:lnTo>
                  <a:pt x="0" y="259923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51" name="Shape 49"/>
          <p:cNvSpPr/>
          <p:nvPr/>
        </p:nvSpPr>
        <p:spPr>
          <a:xfrm>
            <a:off x="5588910" y="6790481"/>
            <a:ext cx="194942" cy="194942"/>
          </a:xfrm>
          <a:custGeom>
            <a:avLst/>
            <a:gdLst/>
            <a:ahLst/>
            <a:cxnLst/>
            <a:rect l="l" t="t" r="r" b="b"/>
            <a:pathLst>
              <a:path w="194942" h="194942">
                <a:moveTo>
                  <a:pt x="97471" y="194942"/>
                </a:moveTo>
                <a:cubicBezTo>
                  <a:pt x="151267" y="194942"/>
                  <a:pt x="194942" y="151267"/>
                  <a:pt x="194942" y="97471"/>
                </a:cubicBezTo>
                <a:cubicBezTo>
                  <a:pt x="194942" y="43675"/>
                  <a:pt x="151267" y="0"/>
                  <a:pt x="97471" y="0"/>
                </a:cubicBezTo>
                <a:cubicBezTo>
                  <a:pt x="43675" y="0"/>
                  <a:pt x="0" y="43675"/>
                  <a:pt x="0" y="97471"/>
                </a:cubicBezTo>
                <a:cubicBezTo>
                  <a:pt x="0" y="151267"/>
                  <a:pt x="43675" y="194942"/>
                  <a:pt x="97471" y="194942"/>
                </a:cubicBezTo>
                <a:close/>
                <a:moveTo>
                  <a:pt x="97471" y="51781"/>
                </a:moveTo>
                <a:cubicBezTo>
                  <a:pt x="102535" y="51781"/>
                  <a:pt x="106609" y="55855"/>
                  <a:pt x="106609" y="60919"/>
                </a:cubicBezTo>
                <a:lnTo>
                  <a:pt x="106609" y="103563"/>
                </a:lnTo>
                <a:cubicBezTo>
                  <a:pt x="106609" y="108627"/>
                  <a:pt x="102535" y="112701"/>
                  <a:pt x="97471" y="112701"/>
                </a:cubicBezTo>
                <a:cubicBezTo>
                  <a:pt x="92407" y="112701"/>
                  <a:pt x="88333" y="108627"/>
                  <a:pt x="88333" y="103563"/>
                </a:cubicBezTo>
                <a:lnTo>
                  <a:pt x="88333" y="60919"/>
                </a:lnTo>
                <a:cubicBezTo>
                  <a:pt x="88333" y="55855"/>
                  <a:pt x="92407" y="51781"/>
                  <a:pt x="97471" y="51781"/>
                </a:cubicBezTo>
                <a:close/>
                <a:moveTo>
                  <a:pt x="87305" y="134023"/>
                </a:moveTo>
                <a:cubicBezTo>
                  <a:pt x="87074" y="130249"/>
                  <a:pt x="88956" y="126659"/>
                  <a:pt x="92190" y="124702"/>
                </a:cubicBezTo>
                <a:cubicBezTo>
                  <a:pt x="95425" y="122746"/>
                  <a:pt x="99479" y="122746"/>
                  <a:pt x="102713" y="124702"/>
                </a:cubicBezTo>
                <a:cubicBezTo>
                  <a:pt x="105948" y="126659"/>
                  <a:pt x="107830" y="130249"/>
                  <a:pt x="107599" y="134023"/>
                </a:cubicBezTo>
                <a:cubicBezTo>
                  <a:pt x="107830" y="137796"/>
                  <a:pt x="105948" y="141386"/>
                  <a:pt x="102713" y="143343"/>
                </a:cubicBezTo>
                <a:cubicBezTo>
                  <a:pt x="99479" y="145300"/>
                  <a:pt x="95425" y="145300"/>
                  <a:pt x="92190" y="143343"/>
                </a:cubicBezTo>
                <a:cubicBezTo>
                  <a:pt x="88956" y="141386"/>
                  <a:pt x="87074" y="137796"/>
                  <a:pt x="87305" y="134023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52" name="Text 50"/>
          <p:cNvSpPr/>
          <p:nvPr/>
        </p:nvSpPr>
        <p:spPr>
          <a:xfrm>
            <a:off x="5873200" y="6774236"/>
            <a:ext cx="1007201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Public WiFi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7000970" y="6757991"/>
            <a:ext cx="8123" cy="259923"/>
          </a:xfrm>
          <a:custGeom>
            <a:avLst/>
            <a:gdLst/>
            <a:ahLst/>
            <a:cxnLst/>
            <a:rect l="l" t="t" r="r" b="b"/>
            <a:pathLst>
              <a:path w="8123" h="259923">
                <a:moveTo>
                  <a:pt x="0" y="0"/>
                </a:moveTo>
                <a:lnTo>
                  <a:pt x="8123" y="0"/>
                </a:lnTo>
                <a:lnTo>
                  <a:pt x="8123" y="259923"/>
                </a:lnTo>
                <a:lnTo>
                  <a:pt x="0" y="259923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54" name="Shape 52"/>
          <p:cNvSpPr/>
          <p:nvPr/>
        </p:nvSpPr>
        <p:spPr>
          <a:xfrm>
            <a:off x="7228403" y="6790481"/>
            <a:ext cx="194942" cy="194942"/>
          </a:xfrm>
          <a:custGeom>
            <a:avLst/>
            <a:gdLst/>
            <a:ahLst/>
            <a:cxnLst/>
            <a:rect l="l" t="t" r="r" b="b"/>
            <a:pathLst>
              <a:path w="194942" h="194942">
                <a:moveTo>
                  <a:pt x="97471" y="194942"/>
                </a:moveTo>
                <a:cubicBezTo>
                  <a:pt x="151267" y="194942"/>
                  <a:pt x="194942" y="151267"/>
                  <a:pt x="194942" y="97471"/>
                </a:cubicBezTo>
                <a:cubicBezTo>
                  <a:pt x="194942" y="43675"/>
                  <a:pt x="151267" y="0"/>
                  <a:pt x="97471" y="0"/>
                </a:cubicBezTo>
                <a:cubicBezTo>
                  <a:pt x="43675" y="0"/>
                  <a:pt x="0" y="43675"/>
                  <a:pt x="0" y="97471"/>
                </a:cubicBezTo>
                <a:cubicBezTo>
                  <a:pt x="0" y="151267"/>
                  <a:pt x="43675" y="194942"/>
                  <a:pt x="97471" y="194942"/>
                </a:cubicBezTo>
                <a:close/>
                <a:moveTo>
                  <a:pt x="97471" y="51781"/>
                </a:moveTo>
                <a:cubicBezTo>
                  <a:pt x="102535" y="51781"/>
                  <a:pt x="106609" y="55855"/>
                  <a:pt x="106609" y="60919"/>
                </a:cubicBezTo>
                <a:lnTo>
                  <a:pt x="106609" y="103563"/>
                </a:lnTo>
                <a:cubicBezTo>
                  <a:pt x="106609" y="108627"/>
                  <a:pt x="102535" y="112701"/>
                  <a:pt x="97471" y="112701"/>
                </a:cubicBezTo>
                <a:cubicBezTo>
                  <a:pt x="92407" y="112701"/>
                  <a:pt x="88333" y="108627"/>
                  <a:pt x="88333" y="103563"/>
                </a:cubicBezTo>
                <a:lnTo>
                  <a:pt x="88333" y="60919"/>
                </a:lnTo>
                <a:cubicBezTo>
                  <a:pt x="88333" y="55855"/>
                  <a:pt x="92407" y="51781"/>
                  <a:pt x="97471" y="51781"/>
                </a:cubicBezTo>
                <a:close/>
                <a:moveTo>
                  <a:pt x="87305" y="134023"/>
                </a:moveTo>
                <a:cubicBezTo>
                  <a:pt x="87074" y="130249"/>
                  <a:pt x="88956" y="126659"/>
                  <a:pt x="92190" y="124702"/>
                </a:cubicBezTo>
                <a:cubicBezTo>
                  <a:pt x="95425" y="122746"/>
                  <a:pt x="99479" y="122746"/>
                  <a:pt x="102713" y="124702"/>
                </a:cubicBezTo>
                <a:cubicBezTo>
                  <a:pt x="105948" y="126659"/>
                  <a:pt x="107830" y="130249"/>
                  <a:pt x="107599" y="134023"/>
                </a:cubicBezTo>
                <a:cubicBezTo>
                  <a:pt x="107830" y="137796"/>
                  <a:pt x="105948" y="141386"/>
                  <a:pt x="102713" y="143343"/>
                </a:cubicBezTo>
                <a:cubicBezTo>
                  <a:pt x="99479" y="145300"/>
                  <a:pt x="95425" y="145300"/>
                  <a:pt x="92190" y="143343"/>
                </a:cubicBezTo>
                <a:cubicBezTo>
                  <a:pt x="88956" y="141386"/>
                  <a:pt x="87074" y="137796"/>
                  <a:pt x="87305" y="134023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55" name="Text 53"/>
          <p:cNvSpPr/>
          <p:nvPr/>
        </p:nvSpPr>
        <p:spPr>
          <a:xfrm>
            <a:off x="7512693" y="6774236"/>
            <a:ext cx="1884440" cy="227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51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Private Workspace Required</a:t>
            </a:r>
            <a:endParaRPr lang="en-US" sz="16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5ECD186-D06F-B338-36FA-B30DA8AB14BE}"/>
              </a:ext>
            </a:extLst>
          </p:cNvPr>
          <p:cNvSpPr txBox="1"/>
          <p:nvPr/>
        </p:nvSpPr>
        <p:spPr>
          <a:xfrm>
            <a:off x="11277600" y="5486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7817" y="407816"/>
            <a:ext cx="8461864" cy="407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211" b="1" dirty="0">
                <a:solidFill>
                  <a:srgbClr val="00336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High-Demand Coding Specialties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407816" y="883601"/>
            <a:ext cx="815632" cy="33985"/>
          </a:xfrm>
          <a:custGeom>
            <a:avLst/>
            <a:gdLst/>
            <a:ahLst/>
            <a:cxnLst/>
            <a:rect l="l" t="t" r="r" b="b"/>
            <a:pathLst>
              <a:path w="815632" h="33985">
                <a:moveTo>
                  <a:pt x="0" y="0"/>
                </a:moveTo>
                <a:lnTo>
                  <a:pt x="815632" y="0"/>
                </a:lnTo>
                <a:lnTo>
                  <a:pt x="815632" y="33985"/>
                </a:lnTo>
                <a:lnTo>
                  <a:pt x="0" y="33985"/>
                </a:lnTo>
                <a:lnTo>
                  <a:pt x="0" y="0"/>
                </a:ln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4" name="Text 2"/>
          <p:cNvSpPr/>
          <p:nvPr/>
        </p:nvSpPr>
        <p:spPr>
          <a:xfrm>
            <a:off x="407816" y="1019540"/>
            <a:ext cx="11597268" cy="2378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38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Lucrative specialties you can do from home - Earn ₹50K-1L+ per month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07816" y="1461341"/>
            <a:ext cx="3704329" cy="4825823"/>
          </a:xfrm>
          <a:custGeom>
            <a:avLst/>
            <a:gdLst/>
            <a:ahLst/>
            <a:cxnLst/>
            <a:rect l="l" t="t" r="r" b="b"/>
            <a:pathLst>
              <a:path w="3704329" h="4825823">
                <a:moveTo>
                  <a:pt x="101943" y="0"/>
                </a:moveTo>
                <a:lnTo>
                  <a:pt x="3602386" y="0"/>
                </a:lnTo>
                <a:cubicBezTo>
                  <a:pt x="3658687" y="0"/>
                  <a:pt x="3704329" y="45641"/>
                  <a:pt x="3704329" y="101943"/>
                </a:cubicBezTo>
                <a:lnTo>
                  <a:pt x="3704329" y="4723880"/>
                </a:lnTo>
                <a:cubicBezTo>
                  <a:pt x="3704329" y="4780182"/>
                  <a:pt x="3658687" y="4825823"/>
                  <a:pt x="3602386" y="4825823"/>
                </a:cubicBezTo>
                <a:lnTo>
                  <a:pt x="101943" y="4825823"/>
                </a:lnTo>
                <a:cubicBezTo>
                  <a:pt x="45641" y="4825823"/>
                  <a:pt x="0" y="4780182"/>
                  <a:pt x="0" y="4723880"/>
                </a:cubicBezTo>
                <a:lnTo>
                  <a:pt x="0" y="101943"/>
                </a:lnTo>
                <a:cubicBezTo>
                  <a:pt x="0" y="45679"/>
                  <a:pt x="45679" y="0"/>
                  <a:pt x="10194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6" name="Shape 4"/>
          <p:cNvSpPr/>
          <p:nvPr/>
        </p:nvSpPr>
        <p:spPr>
          <a:xfrm>
            <a:off x="1918275" y="1665249"/>
            <a:ext cx="679693" cy="679693"/>
          </a:xfrm>
          <a:custGeom>
            <a:avLst/>
            <a:gdLst/>
            <a:ahLst/>
            <a:cxnLst/>
            <a:rect l="l" t="t" r="r" b="b"/>
            <a:pathLst>
              <a:path w="679693" h="679693">
                <a:moveTo>
                  <a:pt x="339847" y="0"/>
                </a:moveTo>
                <a:lnTo>
                  <a:pt x="339847" y="0"/>
                </a:lnTo>
                <a:cubicBezTo>
                  <a:pt x="527413" y="0"/>
                  <a:pt x="679693" y="152280"/>
                  <a:pt x="679693" y="339847"/>
                </a:cubicBezTo>
                <a:lnTo>
                  <a:pt x="679693" y="339847"/>
                </a:lnTo>
                <a:cubicBezTo>
                  <a:pt x="679693" y="527413"/>
                  <a:pt x="527413" y="679693"/>
                  <a:pt x="339847" y="679693"/>
                </a:cubicBezTo>
                <a:lnTo>
                  <a:pt x="339847" y="679693"/>
                </a:lnTo>
                <a:cubicBezTo>
                  <a:pt x="152280" y="679693"/>
                  <a:pt x="0" y="527413"/>
                  <a:pt x="0" y="339847"/>
                </a:cubicBezTo>
                <a:lnTo>
                  <a:pt x="0" y="339847"/>
                </a:lnTo>
                <a:cubicBezTo>
                  <a:pt x="0" y="152280"/>
                  <a:pt x="152280" y="0"/>
                  <a:pt x="339847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7" name="Shape 5"/>
          <p:cNvSpPr/>
          <p:nvPr/>
        </p:nvSpPr>
        <p:spPr>
          <a:xfrm>
            <a:off x="2105191" y="1852164"/>
            <a:ext cx="305862" cy="305862"/>
          </a:xfrm>
          <a:custGeom>
            <a:avLst/>
            <a:gdLst/>
            <a:ahLst/>
            <a:cxnLst/>
            <a:rect l="l" t="t" r="r" b="b"/>
            <a:pathLst>
              <a:path w="305862" h="305862">
                <a:moveTo>
                  <a:pt x="138892" y="3106"/>
                </a:moveTo>
                <a:cubicBezTo>
                  <a:pt x="147793" y="-1016"/>
                  <a:pt x="158069" y="-1016"/>
                  <a:pt x="166970" y="3106"/>
                </a:cubicBezTo>
                <a:lnTo>
                  <a:pt x="297558" y="63442"/>
                </a:lnTo>
                <a:cubicBezTo>
                  <a:pt x="302636" y="65772"/>
                  <a:pt x="305862" y="70850"/>
                  <a:pt x="305862" y="76466"/>
                </a:cubicBezTo>
                <a:cubicBezTo>
                  <a:pt x="305862" y="82081"/>
                  <a:pt x="302636" y="87159"/>
                  <a:pt x="297558" y="89489"/>
                </a:cubicBezTo>
                <a:lnTo>
                  <a:pt x="166970" y="149825"/>
                </a:lnTo>
                <a:cubicBezTo>
                  <a:pt x="158069" y="153947"/>
                  <a:pt x="147793" y="153947"/>
                  <a:pt x="138892" y="149825"/>
                </a:cubicBezTo>
                <a:lnTo>
                  <a:pt x="8304" y="89489"/>
                </a:lnTo>
                <a:cubicBezTo>
                  <a:pt x="3226" y="87099"/>
                  <a:pt x="0" y="82021"/>
                  <a:pt x="0" y="76466"/>
                </a:cubicBezTo>
                <a:cubicBezTo>
                  <a:pt x="0" y="70910"/>
                  <a:pt x="3226" y="65772"/>
                  <a:pt x="8304" y="63442"/>
                </a:cubicBezTo>
                <a:lnTo>
                  <a:pt x="138892" y="3106"/>
                </a:lnTo>
                <a:close/>
                <a:moveTo>
                  <a:pt x="28734" y="130469"/>
                </a:moveTo>
                <a:lnTo>
                  <a:pt x="126885" y="175811"/>
                </a:lnTo>
                <a:cubicBezTo>
                  <a:pt x="143433" y="183457"/>
                  <a:pt x="162489" y="183457"/>
                  <a:pt x="179037" y="175811"/>
                </a:cubicBezTo>
                <a:lnTo>
                  <a:pt x="277187" y="130469"/>
                </a:lnTo>
                <a:lnTo>
                  <a:pt x="297558" y="139908"/>
                </a:lnTo>
                <a:cubicBezTo>
                  <a:pt x="302636" y="142238"/>
                  <a:pt x="305862" y="147316"/>
                  <a:pt x="305862" y="152931"/>
                </a:cubicBezTo>
                <a:cubicBezTo>
                  <a:pt x="305862" y="158546"/>
                  <a:pt x="302636" y="163624"/>
                  <a:pt x="297558" y="165954"/>
                </a:cubicBezTo>
                <a:lnTo>
                  <a:pt x="166970" y="226290"/>
                </a:lnTo>
                <a:cubicBezTo>
                  <a:pt x="158069" y="230412"/>
                  <a:pt x="147793" y="230412"/>
                  <a:pt x="138892" y="226290"/>
                </a:cubicBezTo>
                <a:lnTo>
                  <a:pt x="8304" y="165954"/>
                </a:lnTo>
                <a:cubicBezTo>
                  <a:pt x="3226" y="163564"/>
                  <a:pt x="0" y="158487"/>
                  <a:pt x="0" y="152931"/>
                </a:cubicBezTo>
                <a:cubicBezTo>
                  <a:pt x="0" y="147375"/>
                  <a:pt x="3226" y="142238"/>
                  <a:pt x="8304" y="139908"/>
                </a:cubicBezTo>
                <a:lnTo>
                  <a:pt x="28675" y="130469"/>
                </a:lnTo>
                <a:close/>
                <a:moveTo>
                  <a:pt x="8304" y="216373"/>
                </a:moveTo>
                <a:lnTo>
                  <a:pt x="28675" y="206935"/>
                </a:lnTo>
                <a:lnTo>
                  <a:pt x="126825" y="252276"/>
                </a:lnTo>
                <a:cubicBezTo>
                  <a:pt x="143373" y="259923"/>
                  <a:pt x="162429" y="259923"/>
                  <a:pt x="178977" y="252276"/>
                </a:cubicBezTo>
                <a:lnTo>
                  <a:pt x="277128" y="206935"/>
                </a:lnTo>
                <a:lnTo>
                  <a:pt x="297499" y="216373"/>
                </a:lnTo>
                <a:cubicBezTo>
                  <a:pt x="302576" y="218703"/>
                  <a:pt x="305802" y="223781"/>
                  <a:pt x="305802" y="229397"/>
                </a:cubicBezTo>
                <a:cubicBezTo>
                  <a:pt x="305802" y="235012"/>
                  <a:pt x="302576" y="240090"/>
                  <a:pt x="297499" y="242420"/>
                </a:cubicBezTo>
                <a:lnTo>
                  <a:pt x="166910" y="302756"/>
                </a:lnTo>
                <a:cubicBezTo>
                  <a:pt x="158009" y="306878"/>
                  <a:pt x="147734" y="306878"/>
                  <a:pt x="138833" y="302756"/>
                </a:cubicBezTo>
                <a:lnTo>
                  <a:pt x="8304" y="242420"/>
                </a:lnTo>
                <a:cubicBezTo>
                  <a:pt x="3226" y="240030"/>
                  <a:pt x="0" y="234952"/>
                  <a:pt x="0" y="229397"/>
                </a:cubicBezTo>
                <a:cubicBezTo>
                  <a:pt x="0" y="223841"/>
                  <a:pt x="3226" y="218703"/>
                  <a:pt x="8304" y="216373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8" name="Text 6"/>
          <p:cNvSpPr/>
          <p:nvPr/>
        </p:nvSpPr>
        <p:spPr>
          <a:xfrm>
            <a:off x="560747" y="2446896"/>
            <a:ext cx="3398467" cy="271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06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HCC Coding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73491" y="2786743"/>
            <a:ext cx="3372978" cy="2378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4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Hierarchical Condition Categories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11724" y="3160574"/>
            <a:ext cx="3296513" cy="611724"/>
          </a:xfrm>
          <a:custGeom>
            <a:avLst/>
            <a:gdLst/>
            <a:ahLst/>
            <a:cxnLst/>
            <a:rect l="l" t="t" r="r" b="b"/>
            <a:pathLst>
              <a:path w="3296513" h="611724">
                <a:moveTo>
                  <a:pt x="67969" y="0"/>
                </a:moveTo>
                <a:lnTo>
                  <a:pt x="3228544" y="0"/>
                </a:lnTo>
                <a:cubicBezTo>
                  <a:pt x="3266082" y="0"/>
                  <a:pt x="3296513" y="30431"/>
                  <a:pt x="3296513" y="67969"/>
                </a:cubicBezTo>
                <a:lnTo>
                  <a:pt x="3296513" y="543755"/>
                </a:lnTo>
                <a:cubicBezTo>
                  <a:pt x="3296513" y="581293"/>
                  <a:pt x="3266082" y="611724"/>
                  <a:pt x="3228544" y="611724"/>
                </a:cubicBezTo>
                <a:lnTo>
                  <a:pt x="67969" y="611724"/>
                </a:lnTo>
                <a:cubicBezTo>
                  <a:pt x="30456" y="611724"/>
                  <a:pt x="0" y="581268"/>
                  <a:pt x="0" y="543755"/>
                </a:cubicBezTo>
                <a:lnTo>
                  <a:pt x="0" y="67969"/>
                </a:lnTo>
                <a:cubicBezTo>
                  <a:pt x="0" y="30456"/>
                  <a:pt x="30456" y="0"/>
                  <a:pt x="67969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713678" y="3262528"/>
            <a:ext cx="3160574" cy="407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Focus: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Risk adjustment &amp; chronic condition management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11724" y="3874252"/>
            <a:ext cx="3296513" cy="611724"/>
          </a:xfrm>
          <a:custGeom>
            <a:avLst/>
            <a:gdLst/>
            <a:ahLst/>
            <a:cxnLst/>
            <a:rect l="l" t="t" r="r" b="b"/>
            <a:pathLst>
              <a:path w="3296513" h="611724">
                <a:moveTo>
                  <a:pt x="67969" y="0"/>
                </a:moveTo>
                <a:lnTo>
                  <a:pt x="3228544" y="0"/>
                </a:lnTo>
                <a:cubicBezTo>
                  <a:pt x="3266082" y="0"/>
                  <a:pt x="3296513" y="30431"/>
                  <a:pt x="3296513" y="67969"/>
                </a:cubicBezTo>
                <a:lnTo>
                  <a:pt x="3296513" y="543755"/>
                </a:lnTo>
                <a:cubicBezTo>
                  <a:pt x="3296513" y="581293"/>
                  <a:pt x="3266082" y="611724"/>
                  <a:pt x="3228544" y="611724"/>
                </a:cubicBezTo>
                <a:lnTo>
                  <a:pt x="67969" y="611724"/>
                </a:lnTo>
                <a:cubicBezTo>
                  <a:pt x="30456" y="611724"/>
                  <a:pt x="0" y="581268"/>
                  <a:pt x="0" y="543755"/>
                </a:cubicBezTo>
                <a:lnTo>
                  <a:pt x="0" y="67969"/>
                </a:lnTo>
                <a:cubicBezTo>
                  <a:pt x="0" y="30456"/>
                  <a:pt x="30456" y="0"/>
                  <a:pt x="67969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713678" y="3976206"/>
            <a:ext cx="3160574" cy="407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Medicare Advantage plans, capture patient health picture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11724" y="4587930"/>
            <a:ext cx="3296513" cy="611724"/>
          </a:xfrm>
          <a:custGeom>
            <a:avLst/>
            <a:gdLst/>
            <a:ahLst/>
            <a:cxnLst/>
            <a:rect l="l" t="t" r="r" b="b"/>
            <a:pathLst>
              <a:path w="3296513" h="611724">
                <a:moveTo>
                  <a:pt x="67969" y="0"/>
                </a:moveTo>
                <a:lnTo>
                  <a:pt x="3228544" y="0"/>
                </a:lnTo>
                <a:cubicBezTo>
                  <a:pt x="3266082" y="0"/>
                  <a:pt x="3296513" y="30431"/>
                  <a:pt x="3296513" y="67969"/>
                </a:cubicBezTo>
                <a:lnTo>
                  <a:pt x="3296513" y="543755"/>
                </a:lnTo>
                <a:cubicBezTo>
                  <a:pt x="3296513" y="581293"/>
                  <a:pt x="3266082" y="611724"/>
                  <a:pt x="3228544" y="611724"/>
                </a:cubicBezTo>
                <a:lnTo>
                  <a:pt x="67969" y="611724"/>
                </a:lnTo>
                <a:cubicBezTo>
                  <a:pt x="30456" y="611724"/>
                  <a:pt x="0" y="581268"/>
                  <a:pt x="0" y="543755"/>
                </a:cubicBezTo>
                <a:lnTo>
                  <a:pt x="0" y="67969"/>
                </a:lnTo>
                <a:cubicBezTo>
                  <a:pt x="0" y="30456"/>
                  <a:pt x="30456" y="0"/>
                  <a:pt x="67969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713678" y="4689884"/>
            <a:ext cx="3160574" cy="407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Impact: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Directly affects care planning &amp; reimbursement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11724" y="5335593"/>
            <a:ext cx="3296513" cy="747663"/>
          </a:xfrm>
          <a:custGeom>
            <a:avLst/>
            <a:gdLst/>
            <a:ahLst/>
            <a:cxnLst/>
            <a:rect l="l" t="t" r="r" b="b"/>
            <a:pathLst>
              <a:path w="3296513" h="747663">
                <a:moveTo>
                  <a:pt x="67970" y="0"/>
                </a:moveTo>
                <a:lnTo>
                  <a:pt x="3228543" y="0"/>
                </a:lnTo>
                <a:cubicBezTo>
                  <a:pt x="3266082" y="0"/>
                  <a:pt x="3296513" y="30431"/>
                  <a:pt x="3296513" y="67970"/>
                </a:cubicBezTo>
                <a:lnTo>
                  <a:pt x="3296513" y="679693"/>
                </a:lnTo>
                <a:cubicBezTo>
                  <a:pt x="3296513" y="717232"/>
                  <a:pt x="3266082" y="747663"/>
                  <a:pt x="3228543" y="747663"/>
                </a:cubicBezTo>
                <a:lnTo>
                  <a:pt x="67970" y="747663"/>
                </a:lnTo>
                <a:cubicBezTo>
                  <a:pt x="30456" y="747663"/>
                  <a:pt x="0" y="717206"/>
                  <a:pt x="0" y="679693"/>
                </a:cubicBezTo>
                <a:lnTo>
                  <a:pt x="0" y="67970"/>
                </a:lnTo>
                <a:cubicBezTo>
                  <a:pt x="0" y="30431"/>
                  <a:pt x="30431" y="0"/>
                  <a:pt x="67970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17" name="Text 15"/>
          <p:cNvSpPr/>
          <p:nvPr/>
        </p:nvSpPr>
        <p:spPr>
          <a:xfrm>
            <a:off x="696686" y="5471532"/>
            <a:ext cx="3126590" cy="271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06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₹50K-80K/month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13678" y="5743409"/>
            <a:ext cx="3092605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Experienced coders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312402" y="1461341"/>
            <a:ext cx="3704329" cy="4825823"/>
          </a:xfrm>
          <a:custGeom>
            <a:avLst/>
            <a:gdLst/>
            <a:ahLst/>
            <a:cxnLst/>
            <a:rect l="l" t="t" r="r" b="b"/>
            <a:pathLst>
              <a:path w="3704329" h="4825823">
                <a:moveTo>
                  <a:pt x="101943" y="0"/>
                </a:moveTo>
                <a:lnTo>
                  <a:pt x="3602386" y="0"/>
                </a:lnTo>
                <a:cubicBezTo>
                  <a:pt x="3658687" y="0"/>
                  <a:pt x="3704329" y="45641"/>
                  <a:pt x="3704329" y="101943"/>
                </a:cubicBezTo>
                <a:lnTo>
                  <a:pt x="3704329" y="4723880"/>
                </a:lnTo>
                <a:cubicBezTo>
                  <a:pt x="3704329" y="4780182"/>
                  <a:pt x="3658687" y="4825823"/>
                  <a:pt x="3602386" y="4825823"/>
                </a:cubicBezTo>
                <a:lnTo>
                  <a:pt x="101943" y="4825823"/>
                </a:lnTo>
                <a:cubicBezTo>
                  <a:pt x="45641" y="4825823"/>
                  <a:pt x="0" y="4780182"/>
                  <a:pt x="0" y="4723880"/>
                </a:cubicBezTo>
                <a:lnTo>
                  <a:pt x="0" y="101943"/>
                </a:lnTo>
                <a:cubicBezTo>
                  <a:pt x="0" y="45679"/>
                  <a:pt x="45679" y="0"/>
                  <a:pt x="101943" y="0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0" name="Shape 18"/>
          <p:cNvSpPr/>
          <p:nvPr/>
        </p:nvSpPr>
        <p:spPr>
          <a:xfrm>
            <a:off x="5822928" y="1665249"/>
            <a:ext cx="679693" cy="679693"/>
          </a:xfrm>
          <a:custGeom>
            <a:avLst/>
            <a:gdLst/>
            <a:ahLst/>
            <a:cxnLst/>
            <a:rect l="l" t="t" r="r" b="b"/>
            <a:pathLst>
              <a:path w="679693" h="679693">
                <a:moveTo>
                  <a:pt x="339847" y="0"/>
                </a:moveTo>
                <a:lnTo>
                  <a:pt x="339847" y="0"/>
                </a:lnTo>
                <a:cubicBezTo>
                  <a:pt x="527413" y="0"/>
                  <a:pt x="679693" y="152280"/>
                  <a:pt x="679693" y="339847"/>
                </a:cubicBezTo>
                <a:lnTo>
                  <a:pt x="679693" y="339847"/>
                </a:lnTo>
                <a:cubicBezTo>
                  <a:pt x="679693" y="527413"/>
                  <a:pt x="527413" y="679693"/>
                  <a:pt x="339847" y="679693"/>
                </a:cubicBezTo>
                <a:lnTo>
                  <a:pt x="339847" y="679693"/>
                </a:lnTo>
                <a:cubicBezTo>
                  <a:pt x="152280" y="679693"/>
                  <a:pt x="0" y="527413"/>
                  <a:pt x="0" y="339847"/>
                </a:cubicBezTo>
                <a:lnTo>
                  <a:pt x="0" y="339847"/>
                </a:lnTo>
                <a:cubicBezTo>
                  <a:pt x="0" y="152280"/>
                  <a:pt x="152280" y="0"/>
                  <a:pt x="339847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5971611" y="1852164"/>
            <a:ext cx="382328" cy="305862"/>
          </a:xfrm>
          <a:custGeom>
            <a:avLst/>
            <a:gdLst/>
            <a:ahLst/>
            <a:cxnLst/>
            <a:rect l="l" t="t" r="r" b="b"/>
            <a:pathLst>
              <a:path w="382328" h="305862">
                <a:moveTo>
                  <a:pt x="317332" y="-13381"/>
                </a:moveTo>
                <a:lnTo>
                  <a:pt x="341705" y="19116"/>
                </a:lnTo>
                <a:lnTo>
                  <a:pt x="367990" y="19116"/>
                </a:lnTo>
                <a:cubicBezTo>
                  <a:pt x="375935" y="19116"/>
                  <a:pt x="382328" y="25508"/>
                  <a:pt x="382328" y="33454"/>
                </a:cubicBezTo>
                <a:cubicBezTo>
                  <a:pt x="382328" y="41399"/>
                  <a:pt x="375935" y="47791"/>
                  <a:pt x="367990" y="47791"/>
                </a:cubicBezTo>
                <a:lnTo>
                  <a:pt x="334537" y="47791"/>
                </a:lnTo>
                <a:cubicBezTo>
                  <a:pt x="329996" y="47791"/>
                  <a:pt x="325755" y="45640"/>
                  <a:pt x="323067" y="42056"/>
                </a:cubicBezTo>
                <a:lnTo>
                  <a:pt x="308670" y="22880"/>
                </a:lnTo>
                <a:lnTo>
                  <a:pt x="280593" y="82559"/>
                </a:lnTo>
                <a:cubicBezTo>
                  <a:pt x="278382" y="87218"/>
                  <a:pt x="273842" y="90385"/>
                  <a:pt x="268705" y="90743"/>
                </a:cubicBezTo>
                <a:cubicBezTo>
                  <a:pt x="263567" y="91101"/>
                  <a:pt x="258609" y="88712"/>
                  <a:pt x="255741" y="84411"/>
                </a:cubicBezTo>
                <a:lnTo>
                  <a:pt x="231308" y="47791"/>
                </a:lnTo>
                <a:lnTo>
                  <a:pt x="205501" y="47791"/>
                </a:lnTo>
                <a:cubicBezTo>
                  <a:pt x="197556" y="47791"/>
                  <a:pt x="191164" y="41399"/>
                  <a:pt x="191164" y="33454"/>
                </a:cubicBezTo>
                <a:cubicBezTo>
                  <a:pt x="191164" y="25508"/>
                  <a:pt x="197556" y="19116"/>
                  <a:pt x="205501" y="19116"/>
                </a:cubicBezTo>
                <a:lnTo>
                  <a:pt x="238955" y="19116"/>
                </a:lnTo>
                <a:cubicBezTo>
                  <a:pt x="243734" y="19116"/>
                  <a:pt x="248214" y="21506"/>
                  <a:pt x="250902" y="25508"/>
                </a:cubicBezTo>
                <a:lnTo>
                  <a:pt x="265479" y="47373"/>
                </a:lnTo>
                <a:lnTo>
                  <a:pt x="292899" y="-10872"/>
                </a:lnTo>
                <a:cubicBezTo>
                  <a:pt x="295049" y="-15413"/>
                  <a:pt x="299410" y="-18519"/>
                  <a:pt x="304428" y="-19057"/>
                </a:cubicBezTo>
                <a:cubicBezTo>
                  <a:pt x="309446" y="-19594"/>
                  <a:pt x="314345" y="-17444"/>
                  <a:pt x="317332" y="-13381"/>
                </a:cubicBezTo>
                <a:close/>
                <a:moveTo>
                  <a:pt x="191164" y="95582"/>
                </a:moveTo>
                <a:cubicBezTo>
                  <a:pt x="191164" y="85008"/>
                  <a:pt x="199706" y="76466"/>
                  <a:pt x="210280" y="76466"/>
                </a:cubicBezTo>
                <a:lnTo>
                  <a:pt x="215955" y="76466"/>
                </a:lnTo>
                <a:lnTo>
                  <a:pt x="231846" y="100301"/>
                </a:lnTo>
                <a:cubicBezTo>
                  <a:pt x="240448" y="113205"/>
                  <a:pt x="255323" y="120493"/>
                  <a:pt x="270795" y="119358"/>
                </a:cubicBezTo>
                <a:cubicBezTo>
                  <a:pt x="286268" y="118223"/>
                  <a:pt x="299948" y="108844"/>
                  <a:pt x="306519" y="94805"/>
                </a:cubicBezTo>
                <a:lnTo>
                  <a:pt x="314823" y="77182"/>
                </a:lnTo>
                <a:cubicBezTo>
                  <a:pt x="342243" y="81484"/>
                  <a:pt x="363211" y="105200"/>
                  <a:pt x="363211" y="133815"/>
                </a:cubicBezTo>
                <a:lnTo>
                  <a:pt x="363211" y="267629"/>
                </a:lnTo>
                <a:cubicBezTo>
                  <a:pt x="363211" y="278203"/>
                  <a:pt x="354669" y="286746"/>
                  <a:pt x="344095" y="286746"/>
                </a:cubicBezTo>
                <a:cubicBezTo>
                  <a:pt x="333521" y="286746"/>
                  <a:pt x="324978" y="278203"/>
                  <a:pt x="324978" y="267629"/>
                </a:cubicBezTo>
                <a:lnTo>
                  <a:pt x="324978" y="229397"/>
                </a:lnTo>
                <a:lnTo>
                  <a:pt x="57349" y="229397"/>
                </a:lnTo>
                <a:lnTo>
                  <a:pt x="57349" y="267629"/>
                </a:lnTo>
                <a:cubicBezTo>
                  <a:pt x="57349" y="278203"/>
                  <a:pt x="48806" y="286746"/>
                  <a:pt x="38233" y="286746"/>
                </a:cubicBezTo>
                <a:cubicBezTo>
                  <a:pt x="27659" y="286746"/>
                  <a:pt x="19116" y="278203"/>
                  <a:pt x="19116" y="267629"/>
                </a:cubicBezTo>
                <a:lnTo>
                  <a:pt x="19116" y="38233"/>
                </a:lnTo>
                <a:cubicBezTo>
                  <a:pt x="19116" y="27659"/>
                  <a:pt x="27659" y="19116"/>
                  <a:pt x="38233" y="19116"/>
                </a:cubicBezTo>
                <a:cubicBezTo>
                  <a:pt x="48806" y="19116"/>
                  <a:pt x="57349" y="27659"/>
                  <a:pt x="57349" y="38233"/>
                </a:cubicBezTo>
                <a:lnTo>
                  <a:pt x="57349" y="172047"/>
                </a:lnTo>
                <a:lnTo>
                  <a:pt x="191164" y="172047"/>
                </a:lnTo>
                <a:lnTo>
                  <a:pt x="191164" y="95582"/>
                </a:lnTo>
                <a:close/>
                <a:moveTo>
                  <a:pt x="86024" y="114698"/>
                </a:moveTo>
                <a:cubicBezTo>
                  <a:pt x="86024" y="93597"/>
                  <a:pt x="103155" y="76466"/>
                  <a:pt x="124256" y="76466"/>
                </a:cubicBezTo>
                <a:cubicBezTo>
                  <a:pt x="145358" y="76466"/>
                  <a:pt x="162489" y="93597"/>
                  <a:pt x="162489" y="114698"/>
                </a:cubicBezTo>
                <a:cubicBezTo>
                  <a:pt x="162489" y="135799"/>
                  <a:pt x="145358" y="152931"/>
                  <a:pt x="124256" y="152931"/>
                </a:cubicBezTo>
                <a:cubicBezTo>
                  <a:pt x="103155" y="152931"/>
                  <a:pt x="86024" y="135799"/>
                  <a:pt x="86024" y="114698"/>
                </a:cubicBezTo>
                <a:close/>
              </a:path>
            </a:pathLst>
          </a:custGeom>
          <a:solidFill>
            <a:srgbClr val="C41E3A"/>
          </a:solidFill>
          <a:ln/>
        </p:spPr>
      </p:sp>
      <p:sp>
        <p:nvSpPr>
          <p:cNvPr id="22" name="Text 20"/>
          <p:cNvSpPr/>
          <p:nvPr/>
        </p:nvSpPr>
        <p:spPr>
          <a:xfrm>
            <a:off x="4465333" y="2446896"/>
            <a:ext cx="3398467" cy="271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06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Surgery Coding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478078" y="2786743"/>
            <a:ext cx="3372978" cy="2378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4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High-Stakes Specialty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516310" y="3160574"/>
            <a:ext cx="3296513" cy="407816"/>
          </a:xfrm>
          <a:custGeom>
            <a:avLst/>
            <a:gdLst/>
            <a:ahLst/>
            <a:cxnLst/>
            <a:rect l="l" t="t" r="r" b="b"/>
            <a:pathLst>
              <a:path w="3296513" h="407816">
                <a:moveTo>
                  <a:pt x="67971" y="0"/>
                </a:moveTo>
                <a:lnTo>
                  <a:pt x="3228542" y="0"/>
                </a:lnTo>
                <a:cubicBezTo>
                  <a:pt x="3266081" y="0"/>
                  <a:pt x="3296513" y="30432"/>
                  <a:pt x="3296513" y="67971"/>
                </a:cubicBezTo>
                <a:lnTo>
                  <a:pt x="3296513" y="339845"/>
                </a:lnTo>
                <a:cubicBezTo>
                  <a:pt x="3296513" y="377385"/>
                  <a:pt x="3266081" y="407816"/>
                  <a:pt x="3228542" y="407816"/>
                </a:cubicBezTo>
                <a:lnTo>
                  <a:pt x="67971" y="407816"/>
                </a:lnTo>
                <a:cubicBezTo>
                  <a:pt x="30432" y="407816"/>
                  <a:pt x="0" y="377385"/>
                  <a:pt x="0" y="339845"/>
                </a:cubicBezTo>
                <a:lnTo>
                  <a:pt x="0" y="67971"/>
                </a:lnTo>
                <a:cubicBezTo>
                  <a:pt x="0" y="30432"/>
                  <a:pt x="30432" y="0"/>
                  <a:pt x="6797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4618264" y="3262528"/>
            <a:ext cx="3160574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Focus: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General, GI, Neuro, Ortho surgeries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4516310" y="3670344"/>
            <a:ext cx="3296513" cy="611724"/>
          </a:xfrm>
          <a:custGeom>
            <a:avLst/>
            <a:gdLst/>
            <a:ahLst/>
            <a:cxnLst/>
            <a:rect l="l" t="t" r="r" b="b"/>
            <a:pathLst>
              <a:path w="3296513" h="611724">
                <a:moveTo>
                  <a:pt x="67969" y="0"/>
                </a:moveTo>
                <a:lnTo>
                  <a:pt x="3228544" y="0"/>
                </a:lnTo>
                <a:cubicBezTo>
                  <a:pt x="3266082" y="0"/>
                  <a:pt x="3296513" y="30431"/>
                  <a:pt x="3296513" y="67969"/>
                </a:cubicBezTo>
                <a:lnTo>
                  <a:pt x="3296513" y="543755"/>
                </a:lnTo>
                <a:cubicBezTo>
                  <a:pt x="3296513" y="581293"/>
                  <a:pt x="3266082" y="611724"/>
                  <a:pt x="3228544" y="611724"/>
                </a:cubicBezTo>
                <a:lnTo>
                  <a:pt x="67969" y="611724"/>
                </a:lnTo>
                <a:cubicBezTo>
                  <a:pt x="30456" y="611724"/>
                  <a:pt x="0" y="581268"/>
                  <a:pt x="0" y="543755"/>
                </a:cubicBezTo>
                <a:lnTo>
                  <a:pt x="0" y="67969"/>
                </a:lnTo>
                <a:cubicBezTo>
                  <a:pt x="0" y="30456"/>
                  <a:pt x="30456" y="0"/>
                  <a:pt x="67969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7" name="Text 25"/>
          <p:cNvSpPr/>
          <p:nvPr/>
        </p:nvSpPr>
        <p:spPr>
          <a:xfrm>
            <a:off x="4618264" y="3772298"/>
            <a:ext cx="3160574" cy="407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Skills: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CPT codes, modifiers, bundling rules, anatomy mastery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4516310" y="4384022"/>
            <a:ext cx="3296513" cy="407816"/>
          </a:xfrm>
          <a:custGeom>
            <a:avLst/>
            <a:gdLst/>
            <a:ahLst/>
            <a:cxnLst/>
            <a:rect l="l" t="t" r="r" b="b"/>
            <a:pathLst>
              <a:path w="3296513" h="407816">
                <a:moveTo>
                  <a:pt x="67971" y="0"/>
                </a:moveTo>
                <a:lnTo>
                  <a:pt x="3228542" y="0"/>
                </a:lnTo>
                <a:cubicBezTo>
                  <a:pt x="3266081" y="0"/>
                  <a:pt x="3296513" y="30432"/>
                  <a:pt x="3296513" y="67971"/>
                </a:cubicBezTo>
                <a:lnTo>
                  <a:pt x="3296513" y="339845"/>
                </a:lnTo>
                <a:cubicBezTo>
                  <a:pt x="3296513" y="377385"/>
                  <a:pt x="3266081" y="407816"/>
                  <a:pt x="3228542" y="407816"/>
                </a:cubicBezTo>
                <a:lnTo>
                  <a:pt x="67971" y="407816"/>
                </a:lnTo>
                <a:cubicBezTo>
                  <a:pt x="30432" y="407816"/>
                  <a:pt x="0" y="377385"/>
                  <a:pt x="0" y="339845"/>
                </a:cubicBezTo>
                <a:lnTo>
                  <a:pt x="0" y="67971"/>
                </a:lnTo>
                <a:cubicBezTo>
                  <a:pt x="0" y="30432"/>
                  <a:pt x="30432" y="0"/>
                  <a:pt x="6797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9" name="Text 27"/>
          <p:cNvSpPr/>
          <p:nvPr/>
        </p:nvSpPr>
        <p:spPr>
          <a:xfrm>
            <a:off x="4618264" y="4485976"/>
            <a:ext cx="3160574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Impact: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One mistake = big denial or revenue loss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516310" y="5335593"/>
            <a:ext cx="3296513" cy="747663"/>
          </a:xfrm>
          <a:custGeom>
            <a:avLst/>
            <a:gdLst/>
            <a:ahLst/>
            <a:cxnLst/>
            <a:rect l="l" t="t" r="r" b="b"/>
            <a:pathLst>
              <a:path w="3296513" h="747663">
                <a:moveTo>
                  <a:pt x="67970" y="0"/>
                </a:moveTo>
                <a:lnTo>
                  <a:pt x="3228543" y="0"/>
                </a:lnTo>
                <a:cubicBezTo>
                  <a:pt x="3266082" y="0"/>
                  <a:pt x="3296513" y="30431"/>
                  <a:pt x="3296513" y="67970"/>
                </a:cubicBezTo>
                <a:lnTo>
                  <a:pt x="3296513" y="679693"/>
                </a:lnTo>
                <a:cubicBezTo>
                  <a:pt x="3296513" y="717232"/>
                  <a:pt x="3266082" y="747663"/>
                  <a:pt x="3228543" y="747663"/>
                </a:cubicBezTo>
                <a:lnTo>
                  <a:pt x="67970" y="747663"/>
                </a:lnTo>
                <a:cubicBezTo>
                  <a:pt x="30456" y="747663"/>
                  <a:pt x="0" y="717206"/>
                  <a:pt x="0" y="679693"/>
                </a:cubicBezTo>
                <a:lnTo>
                  <a:pt x="0" y="67970"/>
                </a:lnTo>
                <a:cubicBezTo>
                  <a:pt x="0" y="30431"/>
                  <a:pt x="30431" y="0"/>
                  <a:pt x="6797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1" name="Text 29"/>
          <p:cNvSpPr/>
          <p:nvPr/>
        </p:nvSpPr>
        <p:spPr>
          <a:xfrm>
            <a:off x="4601272" y="5471532"/>
            <a:ext cx="3126590" cy="271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06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₹60K-1L+/month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618264" y="5743409"/>
            <a:ext cx="3092605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Senior specialists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8217055" y="1461341"/>
            <a:ext cx="3704329" cy="4825823"/>
          </a:xfrm>
          <a:custGeom>
            <a:avLst/>
            <a:gdLst/>
            <a:ahLst/>
            <a:cxnLst/>
            <a:rect l="l" t="t" r="r" b="b"/>
            <a:pathLst>
              <a:path w="3704329" h="4825823">
                <a:moveTo>
                  <a:pt x="101943" y="0"/>
                </a:moveTo>
                <a:lnTo>
                  <a:pt x="3602386" y="0"/>
                </a:lnTo>
                <a:cubicBezTo>
                  <a:pt x="3658687" y="0"/>
                  <a:pt x="3704329" y="45641"/>
                  <a:pt x="3704329" y="101943"/>
                </a:cubicBezTo>
                <a:lnTo>
                  <a:pt x="3704329" y="4723880"/>
                </a:lnTo>
                <a:cubicBezTo>
                  <a:pt x="3704329" y="4780182"/>
                  <a:pt x="3658687" y="4825823"/>
                  <a:pt x="3602386" y="4825823"/>
                </a:cubicBezTo>
                <a:lnTo>
                  <a:pt x="101943" y="4825823"/>
                </a:lnTo>
                <a:cubicBezTo>
                  <a:pt x="45641" y="4825823"/>
                  <a:pt x="0" y="4780182"/>
                  <a:pt x="0" y="4723880"/>
                </a:cubicBezTo>
                <a:lnTo>
                  <a:pt x="0" y="101943"/>
                </a:lnTo>
                <a:cubicBezTo>
                  <a:pt x="0" y="45679"/>
                  <a:pt x="45679" y="0"/>
                  <a:pt x="101943" y="0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4" name="Shape 32"/>
          <p:cNvSpPr/>
          <p:nvPr/>
        </p:nvSpPr>
        <p:spPr>
          <a:xfrm>
            <a:off x="9727580" y="1665249"/>
            <a:ext cx="679693" cy="679693"/>
          </a:xfrm>
          <a:custGeom>
            <a:avLst/>
            <a:gdLst/>
            <a:ahLst/>
            <a:cxnLst/>
            <a:rect l="l" t="t" r="r" b="b"/>
            <a:pathLst>
              <a:path w="679693" h="679693">
                <a:moveTo>
                  <a:pt x="339847" y="0"/>
                </a:moveTo>
                <a:lnTo>
                  <a:pt x="339847" y="0"/>
                </a:lnTo>
                <a:cubicBezTo>
                  <a:pt x="527413" y="0"/>
                  <a:pt x="679693" y="152280"/>
                  <a:pt x="679693" y="339847"/>
                </a:cubicBezTo>
                <a:lnTo>
                  <a:pt x="679693" y="339847"/>
                </a:lnTo>
                <a:cubicBezTo>
                  <a:pt x="679693" y="527413"/>
                  <a:pt x="527413" y="679693"/>
                  <a:pt x="339847" y="679693"/>
                </a:cubicBezTo>
                <a:lnTo>
                  <a:pt x="339847" y="679693"/>
                </a:lnTo>
                <a:cubicBezTo>
                  <a:pt x="152280" y="679693"/>
                  <a:pt x="0" y="527413"/>
                  <a:pt x="0" y="339847"/>
                </a:cubicBezTo>
                <a:lnTo>
                  <a:pt x="0" y="339847"/>
                </a:lnTo>
                <a:cubicBezTo>
                  <a:pt x="0" y="152280"/>
                  <a:pt x="152280" y="0"/>
                  <a:pt x="339847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35" name="Shape 33"/>
          <p:cNvSpPr/>
          <p:nvPr/>
        </p:nvSpPr>
        <p:spPr>
          <a:xfrm>
            <a:off x="9895380" y="1852164"/>
            <a:ext cx="344095" cy="305862"/>
          </a:xfrm>
          <a:custGeom>
            <a:avLst/>
            <a:gdLst/>
            <a:ahLst/>
            <a:cxnLst/>
            <a:rect l="l" t="t" r="r" b="b"/>
            <a:pathLst>
              <a:path w="344095" h="305862">
                <a:moveTo>
                  <a:pt x="76466" y="38233"/>
                </a:moveTo>
                <a:cubicBezTo>
                  <a:pt x="76466" y="17145"/>
                  <a:pt x="93611" y="0"/>
                  <a:pt x="114698" y="0"/>
                </a:cubicBezTo>
                <a:lnTo>
                  <a:pt x="229397" y="0"/>
                </a:lnTo>
                <a:cubicBezTo>
                  <a:pt x="250484" y="0"/>
                  <a:pt x="267629" y="17145"/>
                  <a:pt x="267629" y="38233"/>
                </a:cubicBezTo>
                <a:lnTo>
                  <a:pt x="267629" y="76466"/>
                </a:lnTo>
                <a:lnTo>
                  <a:pt x="305862" y="76466"/>
                </a:lnTo>
                <a:cubicBezTo>
                  <a:pt x="326950" y="76466"/>
                  <a:pt x="344095" y="93611"/>
                  <a:pt x="344095" y="114698"/>
                </a:cubicBezTo>
                <a:lnTo>
                  <a:pt x="344095" y="267629"/>
                </a:lnTo>
                <a:cubicBezTo>
                  <a:pt x="344095" y="288717"/>
                  <a:pt x="326950" y="305862"/>
                  <a:pt x="305862" y="305862"/>
                </a:cubicBezTo>
                <a:lnTo>
                  <a:pt x="38233" y="305862"/>
                </a:lnTo>
                <a:cubicBezTo>
                  <a:pt x="17145" y="305862"/>
                  <a:pt x="0" y="288717"/>
                  <a:pt x="0" y="267629"/>
                </a:cubicBezTo>
                <a:lnTo>
                  <a:pt x="0" y="114698"/>
                </a:lnTo>
                <a:cubicBezTo>
                  <a:pt x="0" y="93611"/>
                  <a:pt x="17145" y="76466"/>
                  <a:pt x="38233" y="76466"/>
                </a:cubicBezTo>
                <a:lnTo>
                  <a:pt x="76466" y="76466"/>
                </a:lnTo>
                <a:lnTo>
                  <a:pt x="76466" y="38233"/>
                </a:lnTo>
                <a:close/>
                <a:moveTo>
                  <a:pt x="162489" y="210280"/>
                </a:moveTo>
                <a:cubicBezTo>
                  <a:pt x="151915" y="210280"/>
                  <a:pt x="143373" y="218823"/>
                  <a:pt x="143373" y="229397"/>
                </a:cubicBezTo>
                <a:lnTo>
                  <a:pt x="143373" y="277187"/>
                </a:lnTo>
                <a:lnTo>
                  <a:pt x="200722" y="277187"/>
                </a:lnTo>
                <a:lnTo>
                  <a:pt x="200722" y="229397"/>
                </a:lnTo>
                <a:cubicBezTo>
                  <a:pt x="200722" y="218823"/>
                  <a:pt x="192179" y="210280"/>
                  <a:pt x="181606" y="210280"/>
                </a:cubicBezTo>
                <a:lnTo>
                  <a:pt x="162489" y="210280"/>
                </a:lnTo>
                <a:close/>
                <a:moveTo>
                  <a:pt x="76466" y="219838"/>
                </a:moveTo>
                <a:lnTo>
                  <a:pt x="76466" y="200722"/>
                </a:lnTo>
                <a:cubicBezTo>
                  <a:pt x="76466" y="195465"/>
                  <a:pt x="72164" y="191164"/>
                  <a:pt x="66907" y="191164"/>
                </a:cubicBezTo>
                <a:lnTo>
                  <a:pt x="47791" y="191164"/>
                </a:lnTo>
                <a:cubicBezTo>
                  <a:pt x="42534" y="191164"/>
                  <a:pt x="38233" y="195465"/>
                  <a:pt x="38233" y="200722"/>
                </a:cubicBezTo>
                <a:lnTo>
                  <a:pt x="38233" y="219838"/>
                </a:lnTo>
                <a:cubicBezTo>
                  <a:pt x="38233" y="225095"/>
                  <a:pt x="42534" y="229397"/>
                  <a:pt x="47791" y="229397"/>
                </a:cubicBezTo>
                <a:lnTo>
                  <a:pt x="66907" y="229397"/>
                </a:lnTo>
                <a:cubicBezTo>
                  <a:pt x="72164" y="229397"/>
                  <a:pt x="76466" y="225095"/>
                  <a:pt x="76466" y="219838"/>
                </a:cubicBezTo>
                <a:close/>
                <a:moveTo>
                  <a:pt x="66907" y="152931"/>
                </a:moveTo>
                <a:cubicBezTo>
                  <a:pt x="72164" y="152931"/>
                  <a:pt x="76466" y="148630"/>
                  <a:pt x="76466" y="143373"/>
                </a:cubicBezTo>
                <a:lnTo>
                  <a:pt x="76466" y="124256"/>
                </a:lnTo>
                <a:cubicBezTo>
                  <a:pt x="76466" y="118999"/>
                  <a:pt x="72164" y="114698"/>
                  <a:pt x="66907" y="114698"/>
                </a:cubicBezTo>
                <a:lnTo>
                  <a:pt x="47791" y="114698"/>
                </a:lnTo>
                <a:cubicBezTo>
                  <a:pt x="42534" y="114698"/>
                  <a:pt x="38233" y="118999"/>
                  <a:pt x="38233" y="124256"/>
                </a:cubicBezTo>
                <a:lnTo>
                  <a:pt x="38233" y="143373"/>
                </a:lnTo>
                <a:cubicBezTo>
                  <a:pt x="38233" y="148630"/>
                  <a:pt x="42534" y="152931"/>
                  <a:pt x="47791" y="152931"/>
                </a:cubicBezTo>
                <a:lnTo>
                  <a:pt x="66907" y="152931"/>
                </a:lnTo>
                <a:close/>
                <a:moveTo>
                  <a:pt x="305862" y="219838"/>
                </a:moveTo>
                <a:lnTo>
                  <a:pt x="305862" y="200722"/>
                </a:lnTo>
                <a:cubicBezTo>
                  <a:pt x="305862" y="195465"/>
                  <a:pt x="301561" y="191164"/>
                  <a:pt x="296304" y="191164"/>
                </a:cubicBezTo>
                <a:lnTo>
                  <a:pt x="277187" y="191164"/>
                </a:lnTo>
                <a:cubicBezTo>
                  <a:pt x="271930" y="191164"/>
                  <a:pt x="267629" y="195465"/>
                  <a:pt x="267629" y="200722"/>
                </a:cubicBezTo>
                <a:lnTo>
                  <a:pt x="267629" y="219838"/>
                </a:lnTo>
                <a:cubicBezTo>
                  <a:pt x="267629" y="225095"/>
                  <a:pt x="271930" y="229397"/>
                  <a:pt x="277187" y="229397"/>
                </a:cubicBezTo>
                <a:lnTo>
                  <a:pt x="296304" y="229397"/>
                </a:lnTo>
                <a:cubicBezTo>
                  <a:pt x="301561" y="229397"/>
                  <a:pt x="305862" y="225095"/>
                  <a:pt x="305862" y="219838"/>
                </a:cubicBezTo>
                <a:close/>
                <a:moveTo>
                  <a:pt x="296304" y="152931"/>
                </a:moveTo>
                <a:cubicBezTo>
                  <a:pt x="301561" y="152931"/>
                  <a:pt x="305862" y="148630"/>
                  <a:pt x="305862" y="143373"/>
                </a:cubicBezTo>
                <a:lnTo>
                  <a:pt x="305862" y="124256"/>
                </a:lnTo>
                <a:cubicBezTo>
                  <a:pt x="305862" y="118999"/>
                  <a:pt x="301561" y="114698"/>
                  <a:pt x="296304" y="114698"/>
                </a:cubicBezTo>
                <a:lnTo>
                  <a:pt x="277187" y="114698"/>
                </a:lnTo>
                <a:cubicBezTo>
                  <a:pt x="271930" y="114698"/>
                  <a:pt x="267629" y="118999"/>
                  <a:pt x="267629" y="124256"/>
                </a:cubicBezTo>
                <a:lnTo>
                  <a:pt x="267629" y="143373"/>
                </a:lnTo>
                <a:cubicBezTo>
                  <a:pt x="267629" y="148630"/>
                  <a:pt x="271930" y="152931"/>
                  <a:pt x="277187" y="152931"/>
                </a:cubicBezTo>
                <a:lnTo>
                  <a:pt x="296304" y="152931"/>
                </a:lnTo>
                <a:close/>
                <a:moveTo>
                  <a:pt x="157710" y="62128"/>
                </a:moveTo>
                <a:lnTo>
                  <a:pt x="157710" y="81245"/>
                </a:lnTo>
                <a:lnTo>
                  <a:pt x="138594" y="81245"/>
                </a:lnTo>
                <a:cubicBezTo>
                  <a:pt x="133337" y="81245"/>
                  <a:pt x="129036" y="85546"/>
                  <a:pt x="129036" y="90803"/>
                </a:cubicBezTo>
                <a:lnTo>
                  <a:pt x="129036" y="100361"/>
                </a:lnTo>
                <a:cubicBezTo>
                  <a:pt x="129036" y="105618"/>
                  <a:pt x="133337" y="109919"/>
                  <a:pt x="138594" y="109919"/>
                </a:cubicBezTo>
                <a:lnTo>
                  <a:pt x="157710" y="109919"/>
                </a:lnTo>
                <a:lnTo>
                  <a:pt x="157710" y="129036"/>
                </a:lnTo>
                <a:cubicBezTo>
                  <a:pt x="157710" y="134293"/>
                  <a:pt x="162011" y="138594"/>
                  <a:pt x="167268" y="138594"/>
                </a:cubicBezTo>
                <a:lnTo>
                  <a:pt x="176826" y="138594"/>
                </a:lnTo>
                <a:cubicBezTo>
                  <a:pt x="182083" y="138594"/>
                  <a:pt x="186385" y="134293"/>
                  <a:pt x="186385" y="129036"/>
                </a:cubicBezTo>
                <a:lnTo>
                  <a:pt x="186385" y="109919"/>
                </a:lnTo>
                <a:lnTo>
                  <a:pt x="205501" y="109919"/>
                </a:lnTo>
                <a:cubicBezTo>
                  <a:pt x="210758" y="109919"/>
                  <a:pt x="215059" y="105618"/>
                  <a:pt x="215059" y="100361"/>
                </a:cubicBezTo>
                <a:lnTo>
                  <a:pt x="215059" y="90803"/>
                </a:lnTo>
                <a:cubicBezTo>
                  <a:pt x="215059" y="85546"/>
                  <a:pt x="210758" y="81245"/>
                  <a:pt x="205501" y="81245"/>
                </a:cubicBezTo>
                <a:lnTo>
                  <a:pt x="186385" y="81245"/>
                </a:lnTo>
                <a:lnTo>
                  <a:pt x="186385" y="62128"/>
                </a:lnTo>
                <a:cubicBezTo>
                  <a:pt x="186385" y="56871"/>
                  <a:pt x="182083" y="52570"/>
                  <a:pt x="176826" y="52570"/>
                </a:cubicBezTo>
                <a:lnTo>
                  <a:pt x="167268" y="52570"/>
                </a:lnTo>
                <a:cubicBezTo>
                  <a:pt x="162011" y="52570"/>
                  <a:pt x="157710" y="56871"/>
                  <a:pt x="157710" y="62128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36" name="Text 34"/>
          <p:cNvSpPr/>
          <p:nvPr/>
        </p:nvSpPr>
        <p:spPr>
          <a:xfrm>
            <a:off x="8369986" y="2446896"/>
            <a:ext cx="3398467" cy="271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06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IP Coding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8382730" y="2786743"/>
            <a:ext cx="3372978" cy="2378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4" b="1" dirty="0">
                <a:solidFill>
                  <a:srgbClr val="FFD7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Inpatient DRG Coding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8420963" y="3160574"/>
            <a:ext cx="3296513" cy="407816"/>
          </a:xfrm>
          <a:custGeom>
            <a:avLst/>
            <a:gdLst/>
            <a:ahLst/>
            <a:cxnLst/>
            <a:rect l="l" t="t" r="r" b="b"/>
            <a:pathLst>
              <a:path w="3296513" h="407816">
                <a:moveTo>
                  <a:pt x="67971" y="0"/>
                </a:moveTo>
                <a:lnTo>
                  <a:pt x="3228542" y="0"/>
                </a:lnTo>
                <a:cubicBezTo>
                  <a:pt x="3266081" y="0"/>
                  <a:pt x="3296513" y="30432"/>
                  <a:pt x="3296513" y="67971"/>
                </a:cubicBezTo>
                <a:lnTo>
                  <a:pt x="3296513" y="339845"/>
                </a:lnTo>
                <a:cubicBezTo>
                  <a:pt x="3296513" y="377385"/>
                  <a:pt x="3266081" y="407816"/>
                  <a:pt x="3228542" y="407816"/>
                </a:cubicBezTo>
                <a:lnTo>
                  <a:pt x="67971" y="407816"/>
                </a:lnTo>
                <a:cubicBezTo>
                  <a:pt x="30432" y="407816"/>
                  <a:pt x="0" y="377385"/>
                  <a:pt x="0" y="339845"/>
                </a:cubicBezTo>
                <a:lnTo>
                  <a:pt x="0" y="67971"/>
                </a:lnTo>
                <a:cubicBezTo>
                  <a:pt x="0" y="30432"/>
                  <a:pt x="30432" y="0"/>
                  <a:pt x="6797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9" name="Text 37"/>
          <p:cNvSpPr/>
          <p:nvPr/>
        </p:nvSpPr>
        <p:spPr>
          <a:xfrm>
            <a:off x="8522917" y="3262528"/>
            <a:ext cx="3160574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Focus: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Hospital inpatient services, complex cases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8420963" y="3670344"/>
            <a:ext cx="3296513" cy="407816"/>
          </a:xfrm>
          <a:custGeom>
            <a:avLst/>
            <a:gdLst/>
            <a:ahLst/>
            <a:cxnLst/>
            <a:rect l="l" t="t" r="r" b="b"/>
            <a:pathLst>
              <a:path w="3296513" h="407816">
                <a:moveTo>
                  <a:pt x="67971" y="0"/>
                </a:moveTo>
                <a:lnTo>
                  <a:pt x="3228542" y="0"/>
                </a:lnTo>
                <a:cubicBezTo>
                  <a:pt x="3266081" y="0"/>
                  <a:pt x="3296513" y="30432"/>
                  <a:pt x="3296513" y="67971"/>
                </a:cubicBezTo>
                <a:lnTo>
                  <a:pt x="3296513" y="339845"/>
                </a:lnTo>
                <a:cubicBezTo>
                  <a:pt x="3296513" y="377385"/>
                  <a:pt x="3266081" y="407816"/>
                  <a:pt x="3228542" y="407816"/>
                </a:cubicBezTo>
                <a:lnTo>
                  <a:pt x="67971" y="407816"/>
                </a:lnTo>
                <a:cubicBezTo>
                  <a:pt x="30432" y="407816"/>
                  <a:pt x="0" y="377385"/>
                  <a:pt x="0" y="339845"/>
                </a:cubicBezTo>
                <a:lnTo>
                  <a:pt x="0" y="67971"/>
                </a:lnTo>
                <a:cubicBezTo>
                  <a:pt x="0" y="30432"/>
                  <a:pt x="30432" y="0"/>
                  <a:pt x="6797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1" name="Text 39"/>
          <p:cNvSpPr/>
          <p:nvPr/>
        </p:nvSpPr>
        <p:spPr>
          <a:xfrm>
            <a:off x="8522917" y="3772298"/>
            <a:ext cx="3160574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Skills: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ICD-10-PCS, DRG assignment, POA indicators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8420963" y="4180114"/>
            <a:ext cx="3296513" cy="407816"/>
          </a:xfrm>
          <a:custGeom>
            <a:avLst/>
            <a:gdLst/>
            <a:ahLst/>
            <a:cxnLst/>
            <a:rect l="l" t="t" r="r" b="b"/>
            <a:pathLst>
              <a:path w="3296513" h="407816">
                <a:moveTo>
                  <a:pt x="67971" y="0"/>
                </a:moveTo>
                <a:lnTo>
                  <a:pt x="3228542" y="0"/>
                </a:lnTo>
                <a:cubicBezTo>
                  <a:pt x="3266081" y="0"/>
                  <a:pt x="3296513" y="30432"/>
                  <a:pt x="3296513" y="67971"/>
                </a:cubicBezTo>
                <a:lnTo>
                  <a:pt x="3296513" y="339845"/>
                </a:lnTo>
                <a:cubicBezTo>
                  <a:pt x="3296513" y="377385"/>
                  <a:pt x="3266081" y="407816"/>
                  <a:pt x="3228542" y="407816"/>
                </a:cubicBezTo>
                <a:lnTo>
                  <a:pt x="67971" y="407816"/>
                </a:lnTo>
                <a:cubicBezTo>
                  <a:pt x="30432" y="407816"/>
                  <a:pt x="0" y="377385"/>
                  <a:pt x="0" y="339845"/>
                </a:cubicBezTo>
                <a:lnTo>
                  <a:pt x="0" y="67971"/>
                </a:lnTo>
                <a:cubicBezTo>
                  <a:pt x="0" y="30432"/>
                  <a:pt x="30432" y="0"/>
                  <a:pt x="6797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3" name="Text 41"/>
          <p:cNvSpPr/>
          <p:nvPr/>
        </p:nvSpPr>
        <p:spPr>
          <a:xfrm>
            <a:off x="8522917" y="4282068"/>
            <a:ext cx="3160574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70" b="1" dirty="0">
                <a:solidFill>
                  <a:srgbClr val="C41E3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Impact:</a:t>
            </a: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Determines hospital reimbursement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8420963" y="5335593"/>
            <a:ext cx="3296513" cy="747663"/>
          </a:xfrm>
          <a:custGeom>
            <a:avLst/>
            <a:gdLst/>
            <a:ahLst/>
            <a:cxnLst/>
            <a:rect l="l" t="t" r="r" b="b"/>
            <a:pathLst>
              <a:path w="3296513" h="747663">
                <a:moveTo>
                  <a:pt x="67970" y="0"/>
                </a:moveTo>
                <a:lnTo>
                  <a:pt x="3228543" y="0"/>
                </a:lnTo>
                <a:cubicBezTo>
                  <a:pt x="3266082" y="0"/>
                  <a:pt x="3296513" y="30431"/>
                  <a:pt x="3296513" y="67970"/>
                </a:cubicBezTo>
                <a:lnTo>
                  <a:pt x="3296513" y="679693"/>
                </a:lnTo>
                <a:cubicBezTo>
                  <a:pt x="3296513" y="717232"/>
                  <a:pt x="3266082" y="747663"/>
                  <a:pt x="3228543" y="747663"/>
                </a:cubicBezTo>
                <a:lnTo>
                  <a:pt x="67970" y="747663"/>
                </a:lnTo>
                <a:cubicBezTo>
                  <a:pt x="30456" y="747663"/>
                  <a:pt x="0" y="717206"/>
                  <a:pt x="0" y="679693"/>
                </a:cubicBezTo>
                <a:lnTo>
                  <a:pt x="0" y="67970"/>
                </a:lnTo>
                <a:cubicBezTo>
                  <a:pt x="0" y="30431"/>
                  <a:pt x="30431" y="0"/>
                  <a:pt x="67970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5" name="Text 43"/>
          <p:cNvSpPr/>
          <p:nvPr/>
        </p:nvSpPr>
        <p:spPr>
          <a:xfrm>
            <a:off x="8505925" y="5471532"/>
            <a:ext cx="3126590" cy="271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606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₹70K-1L+/month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8522917" y="5743409"/>
            <a:ext cx="3092605" cy="203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70" dirty="0">
                <a:solidFill>
                  <a:srgbClr val="1A1A1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Expert-level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407816" y="6423102"/>
            <a:ext cx="11512307" cy="509770"/>
          </a:xfrm>
          <a:custGeom>
            <a:avLst/>
            <a:gdLst/>
            <a:ahLst/>
            <a:cxnLst/>
            <a:rect l="l" t="t" r="r" b="b"/>
            <a:pathLst>
              <a:path w="11512307" h="509770">
                <a:moveTo>
                  <a:pt x="101954" y="0"/>
                </a:moveTo>
                <a:lnTo>
                  <a:pt x="11410353" y="0"/>
                </a:lnTo>
                <a:cubicBezTo>
                  <a:pt x="11466660" y="0"/>
                  <a:pt x="11512307" y="45646"/>
                  <a:pt x="11512307" y="101954"/>
                </a:cubicBezTo>
                <a:lnTo>
                  <a:pt x="11512307" y="407816"/>
                </a:lnTo>
                <a:cubicBezTo>
                  <a:pt x="11512307" y="464124"/>
                  <a:pt x="11466660" y="509770"/>
                  <a:pt x="11410353" y="509770"/>
                </a:cubicBezTo>
                <a:lnTo>
                  <a:pt x="101954" y="509770"/>
                </a:lnTo>
                <a:cubicBezTo>
                  <a:pt x="45646" y="509770"/>
                  <a:pt x="0" y="464124"/>
                  <a:pt x="0" y="407816"/>
                </a:cubicBezTo>
                <a:lnTo>
                  <a:pt x="0" y="101954"/>
                </a:lnTo>
                <a:cubicBezTo>
                  <a:pt x="0" y="45684"/>
                  <a:pt x="45684" y="0"/>
                  <a:pt x="101954" y="0"/>
                </a:cubicBezTo>
                <a:close/>
              </a:path>
            </a:pathLst>
          </a:custGeom>
          <a:solidFill>
            <a:srgbClr val="FFD700"/>
          </a:solidFill>
          <a:ln/>
        </p:spPr>
      </p:sp>
      <p:sp>
        <p:nvSpPr>
          <p:cNvPr id="48" name="Shape 46"/>
          <p:cNvSpPr/>
          <p:nvPr/>
        </p:nvSpPr>
        <p:spPr>
          <a:xfrm>
            <a:off x="2762781" y="6588778"/>
            <a:ext cx="127443" cy="169923"/>
          </a:xfrm>
          <a:custGeom>
            <a:avLst/>
            <a:gdLst/>
            <a:ahLst/>
            <a:cxnLst/>
            <a:rect l="l" t="t" r="r" b="b"/>
            <a:pathLst>
              <a:path w="127443" h="169923">
                <a:moveTo>
                  <a:pt x="97208" y="127443"/>
                </a:moveTo>
                <a:cubicBezTo>
                  <a:pt x="99631" y="120042"/>
                  <a:pt x="104476" y="113338"/>
                  <a:pt x="109952" y="107563"/>
                </a:cubicBezTo>
                <a:cubicBezTo>
                  <a:pt x="120805" y="96146"/>
                  <a:pt x="127443" y="80714"/>
                  <a:pt x="127443" y="63721"/>
                </a:cubicBezTo>
                <a:cubicBezTo>
                  <a:pt x="127443" y="28542"/>
                  <a:pt x="98901" y="0"/>
                  <a:pt x="63721" y="0"/>
                </a:cubicBezTo>
                <a:cubicBezTo>
                  <a:pt x="28542" y="0"/>
                  <a:pt x="0" y="28542"/>
                  <a:pt x="0" y="63721"/>
                </a:cubicBezTo>
                <a:cubicBezTo>
                  <a:pt x="0" y="80714"/>
                  <a:pt x="6638" y="96146"/>
                  <a:pt x="17490" y="107563"/>
                </a:cubicBezTo>
                <a:cubicBezTo>
                  <a:pt x="22966" y="113338"/>
                  <a:pt x="27845" y="120042"/>
                  <a:pt x="30234" y="127443"/>
                </a:cubicBezTo>
                <a:lnTo>
                  <a:pt x="97175" y="127443"/>
                </a:lnTo>
                <a:close/>
                <a:moveTo>
                  <a:pt x="95582" y="143373"/>
                </a:moveTo>
                <a:lnTo>
                  <a:pt x="31861" y="143373"/>
                </a:lnTo>
                <a:lnTo>
                  <a:pt x="31861" y="148683"/>
                </a:lnTo>
                <a:cubicBezTo>
                  <a:pt x="31861" y="163352"/>
                  <a:pt x="43742" y="175233"/>
                  <a:pt x="58411" y="175233"/>
                </a:cubicBezTo>
                <a:lnTo>
                  <a:pt x="69031" y="175233"/>
                </a:lnTo>
                <a:cubicBezTo>
                  <a:pt x="83701" y="175233"/>
                  <a:pt x="95582" y="163352"/>
                  <a:pt x="95582" y="148683"/>
                </a:cubicBezTo>
                <a:lnTo>
                  <a:pt x="95582" y="143373"/>
                </a:lnTo>
                <a:close/>
                <a:moveTo>
                  <a:pt x="61066" y="37171"/>
                </a:moveTo>
                <a:cubicBezTo>
                  <a:pt x="47857" y="37171"/>
                  <a:pt x="37171" y="47857"/>
                  <a:pt x="37171" y="61066"/>
                </a:cubicBezTo>
                <a:cubicBezTo>
                  <a:pt x="37171" y="65480"/>
                  <a:pt x="33620" y="69031"/>
                  <a:pt x="29206" y="69031"/>
                </a:cubicBezTo>
                <a:cubicBezTo>
                  <a:pt x="24792" y="69031"/>
                  <a:pt x="21240" y="65480"/>
                  <a:pt x="21240" y="61066"/>
                </a:cubicBezTo>
                <a:cubicBezTo>
                  <a:pt x="21240" y="39062"/>
                  <a:pt x="39062" y="21240"/>
                  <a:pt x="61066" y="21240"/>
                </a:cubicBezTo>
                <a:cubicBezTo>
                  <a:pt x="65480" y="21240"/>
                  <a:pt x="69031" y="24792"/>
                  <a:pt x="69031" y="29206"/>
                </a:cubicBezTo>
                <a:cubicBezTo>
                  <a:pt x="69031" y="33620"/>
                  <a:pt x="65480" y="37171"/>
                  <a:pt x="61066" y="37171"/>
                </a:cubicBezTo>
                <a:close/>
              </a:path>
            </a:pathLst>
          </a:custGeom>
          <a:solidFill>
            <a:srgbClr val="003366"/>
          </a:solidFill>
          <a:ln/>
        </p:spPr>
      </p:sp>
      <p:sp>
        <p:nvSpPr>
          <p:cNvPr id="49" name="Text 47"/>
          <p:cNvSpPr/>
          <p:nvPr/>
        </p:nvSpPr>
        <p:spPr>
          <a:xfrm>
            <a:off x="759149" y="6559041"/>
            <a:ext cx="11067516" cy="2378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38" b="1" dirty="0">
                <a:solidFill>
                  <a:srgbClr val="00336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All three specialties can be done remotely from home with proper technical infrastructure!</a:t>
            </a:r>
            <a:endParaRPr lang="en-US" sz="16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8E3A9D3-BCF8-F382-C835-F321DDA85938}"/>
              </a:ext>
            </a:extLst>
          </p:cNvPr>
          <p:cNvSpPr txBox="1"/>
          <p:nvPr/>
        </p:nvSpPr>
        <p:spPr>
          <a:xfrm>
            <a:off x="11704320" y="5384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1140</Words>
  <Application>Microsoft Macintosh PowerPoint</Application>
  <PresentationFormat>Custom</PresentationFormat>
  <Paragraphs>219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Liter</vt:lpstr>
      <vt:lpstr>Quattrocento Sans</vt:lpstr>
      <vt:lpstr>Arial</vt:lpstr>
      <vt:lpstr>Custom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MEDESUN Medical Coding Academy</dc:title>
  <dc:subject>MEDESUN Medical Coding Academy</dc:subject>
  <dc:creator>Kimi</dc:creator>
  <cp:lastModifiedBy>drg medesun.com</cp:lastModifiedBy>
  <cp:revision>2</cp:revision>
  <dcterms:created xsi:type="dcterms:W3CDTF">2026-03-08T08:48:06Z</dcterms:created>
  <dcterms:modified xsi:type="dcterms:W3CDTF">2026-03-08T09:32:46Z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{"Label":"MEDESUN Medical Coding Academy","ContentProducer":"001191110108MACG2KBH8F10000","ProduceID":"19ccca10-6fe2-8bf2-8000-0000405bd6bc","ReservedCode1":"","ContentPropagator":"001191110108MACG2KBH8F20000","PropagateID":"19ccca10-6fe2-8bf2-8000-0000405bd6bc","ReservedCode2":""}</vt:lpwstr>
  </property>
</Properties>
</file>